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23"/>
  </p:notesMasterIdLst>
  <p:sldIdLst>
    <p:sldId id="266" r:id="rId3"/>
    <p:sldId id="355" r:id="rId4"/>
    <p:sldId id="341" r:id="rId5"/>
    <p:sldId id="277" r:id="rId6"/>
    <p:sldId id="356" r:id="rId7"/>
    <p:sldId id="380" r:id="rId8"/>
    <p:sldId id="376" r:id="rId9"/>
    <p:sldId id="381" r:id="rId10"/>
    <p:sldId id="379" r:id="rId11"/>
    <p:sldId id="272" r:id="rId12"/>
    <p:sldId id="280" r:id="rId13"/>
    <p:sldId id="361" r:id="rId14"/>
    <p:sldId id="362" r:id="rId15"/>
    <p:sldId id="348" r:id="rId16"/>
    <p:sldId id="278" r:id="rId17"/>
    <p:sldId id="276" r:id="rId18"/>
    <p:sldId id="285" r:id="rId19"/>
    <p:sldId id="269" r:id="rId20"/>
    <p:sldId id="286" r:id="rId21"/>
    <p:sldId id="38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5D773-0793-4C4A-9DB7-F37A725CC6D3}" v="86" dt="2022-06-29T08:31:13.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8" autoAdjust="0"/>
  </p:normalViewPr>
  <p:slideViewPr>
    <p:cSldViewPr snapToGrid="0">
      <p:cViewPr>
        <p:scale>
          <a:sx n="75" d="100"/>
          <a:sy n="75" d="100"/>
        </p:scale>
        <p:origin x="-213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295D773-0793-4C4A-9DB7-F37A725CC6D3}"/>
    <pc:docChg chg="undo custSel addSld delSld modSld">
      <pc:chgData name="Gerjan de Ruiter" userId="5d7c516b-9dcd-41a8-99d3-54425d29895b" providerId="ADAL" clId="{C295D773-0793-4C4A-9DB7-F37A725CC6D3}" dt="2022-06-29T10:08:18.683" v="632" actId="20577"/>
      <pc:docMkLst>
        <pc:docMk/>
      </pc:docMkLst>
      <pc:sldChg chg="addSp delSp modSp add mod setBg modClrScheme chgLayout">
        <pc:chgData name="Gerjan de Ruiter" userId="5d7c516b-9dcd-41a8-99d3-54425d29895b" providerId="ADAL" clId="{C295D773-0793-4C4A-9DB7-F37A725CC6D3}" dt="2022-06-29T08:31:35.323" v="462" actId="20577"/>
        <pc:sldMkLst>
          <pc:docMk/>
          <pc:sldMk cId="138185529" sldId="266"/>
        </pc:sldMkLst>
        <pc:spChg chg="ord">
          <ac:chgData name="Gerjan de Ruiter" userId="5d7c516b-9dcd-41a8-99d3-54425d29895b" providerId="ADAL" clId="{C295D773-0793-4C4A-9DB7-F37A725CC6D3}" dt="2022-06-29T07:52:35.604" v="6" actId="26606"/>
          <ac:spMkLst>
            <pc:docMk/>
            <pc:sldMk cId="138185529" sldId="266"/>
            <ac:spMk id="2" creationId="{00000000-0000-0000-0000-000000000000}"/>
          </ac:spMkLst>
        </pc:spChg>
        <pc:spChg chg="mod ord">
          <ac:chgData name="Gerjan de Ruiter" userId="5d7c516b-9dcd-41a8-99d3-54425d29895b" providerId="ADAL" clId="{C295D773-0793-4C4A-9DB7-F37A725CC6D3}" dt="2022-06-29T08:31:35.323" v="462" actId="20577"/>
          <ac:spMkLst>
            <pc:docMk/>
            <pc:sldMk cId="138185529" sldId="266"/>
            <ac:spMk id="3" creationId="{AF848199-0177-4C3D-9C48-62B72934BECA}"/>
          </ac:spMkLst>
        </pc:spChg>
        <pc:spChg chg="add del mod">
          <ac:chgData name="Gerjan de Ruiter" userId="5d7c516b-9dcd-41a8-99d3-54425d29895b" providerId="ADAL" clId="{C295D773-0793-4C4A-9DB7-F37A725CC6D3}" dt="2022-06-29T07:52:29.939" v="4" actId="700"/>
          <ac:spMkLst>
            <pc:docMk/>
            <pc:sldMk cId="138185529" sldId="266"/>
            <ac:spMk id="5" creationId="{A3FE99D5-AA04-1F6F-8C91-F22B9DAE5DCE}"/>
          </ac:spMkLst>
        </pc:spChg>
        <pc:spChg chg="add mod">
          <ac:chgData name="Gerjan de Ruiter" userId="5d7c516b-9dcd-41a8-99d3-54425d29895b" providerId="ADAL" clId="{C295D773-0793-4C4A-9DB7-F37A725CC6D3}" dt="2022-06-29T07:52:40.537" v="8"/>
          <ac:spMkLst>
            <pc:docMk/>
            <pc:sldMk cId="138185529" sldId="266"/>
            <ac:spMk id="8" creationId="{682C8FCF-5CD0-5922-89FC-B77F8E347551}"/>
          </ac:spMkLst>
        </pc:spChg>
        <pc:picChg chg="del">
          <ac:chgData name="Gerjan de Ruiter" userId="5d7c516b-9dcd-41a8-99d3-54425d29895b" providerId="ADAL" clId="{C295D773-0793-4C4A-9DB7-F37A725CC6D3}" dt="2022-06-29T07:52:21.032" v="3" actId="478"/>
          <ac:picMkLst>
            <pc:docMk/>
            <pc:sldMk cId="138185529" sldId="266"/>
            <ac:picMk id="6" creationId="{F4278526-B936-FD78-D37A-4F6A34225787}"/>
          </ac:picMkLst>
        </pc:picChg>
      </pc:sldChg>
      <pc:sldChg chg="add">
        <pc:chgData name="Gerjan de Ruiter" userId="5d7c516b-9dcd-41a8-99d3-54425d29895b" providerId="ADAL" clId="{C295D773-0793-4C4A-9DB7-F37A725CC6D3}" dt="2022-06-29T08:29:02.318" v="304"/>
        <pc:sldMkLst>
          <pc:docMk/>
          <pc:sldMk cId="2204928937" sldId="269"/>
        </pc:sldMkLst>
      </pc:sldChg>
      <pc:sldChg chg="addSp modSp add mod modAnim">
        <pc:chgData name="Gerjan de Ruiter" userId="5d7c516b-9dcd-41a8-99d3-54425d29895b" providerId="ADAL" clId="{C295D773-0793-4C4A-9DB7-F37A725CC6D3}" dt="2022-06-29T08:20:25.320" v="260"/>
        <pc:sldMkLst>
          <pc:docMk/>
          <pc:sldMk cId="43437847" sldId="272"/>
        </pc:sldMkLst>
        <pc:spChg chg="mod">
          <ac:chgData name="Gerjan de Ruiter" userId="5d7c516b-9dcd-41a8-99d3-54425d29895b" providerId="ADAL" clId="{C295D773-0793-4C4A-9DB7-F37A725CC6D3}" dt="2022-06-29T08:20:07.004" v="256" actId="14100"/>
          <ac:spMkLst>
            <pc:docMk/>
            <pc:sldMk cId="43437847" sldId="272"/>
            <ac:spMk id="2" creationId="{B42C772A-2721-4CB1-BDC6-5B2D842D5F59}"/>
          </ac:spMkLst>
        </pc:spChg>
        <pc:spChg chg="mod">
          <ac:chgData name="Gerjan de Ruiter" userId="5d7c516b-9dcd-41a8-99d3-54425d29895b" providerId="ADAL" clId="{C295D773-0793-4C4A-9DB7-F37A725CC6D3}" dt="2022-06-29T08:20:13.577" v="258" actId="20577"/>
          <ac:spMkLst>
            <pc:docMk/>
            <pc:sldMk cId="43437847" sldId="272"/>
            <ac:spMk id="4" creationId="{5FC630C4-3016-4DBF-90C3-81EF51B69AA4}"/>
          </ac:spMkLst>
        </pc:spChg>
        <pc:spChg chg="add mod">
          <ac:chgData name="Gerjan de Ruiter" userId="5d7c516b-9dcd-41a8-99d3-54425d29895b" providerId="ADAL" clId="{C295D773-0793-4C4A-9DB7-F37A725CC6D3}" dt="2022-06-29T08:20:22.596" v="259" actId="1076"/>
          <ac:spMkLst>
            <pc:docMk/>
            <pc:sldMk cId="43437847" sldId="272"/>
            <ac:spMk id="5" creationId="{19014EE7-9E07-C965-BBE7-8AF3AE86683B}"/>
          </ac:spMkLst>
        </pc:spChg>
      </pc:sldChg>
      <pc:sldChg chg="addSp delSp modSp add mod">
        <pc:chgData name="Gerjan de Ruiter" userId="5d7c516b-9dcd-41a8-99d3-54425d29895b" providerId="ADAL" clId="{C295D773-0793-4C4A-9DB7-F37A725CC6D3}" dt="2022-06-29T08:28:45.627" v="302" actId="478"/>
        <pc:sldMkLst>
          <pc:docMk/>
          <pc:sldMk cId="1909157227" sldId="276"/>
        </pc:sldMkLst>
        <pc:spChg chg="add del mod">
          <ac:chgData name="Gerjan de Ruiter" userId="5d7c516b-9dcd-41a8-99d3-54425d29895b" providerId="ADAL" clId="{C295D773-0793-4C4A-9DB7-F37A725CC6D3}" dt="2022-06-29T08:28:45.627" v="302" actId="478"/>
          <ac:spMkLst>
            <pc:docMk/>
            <pc:sldMk cId="1909157227" sldId="276"/>
            <ac:spMk id="7" creationId="{489F752C-03DD-2076-11FD-B8910065A229}"/>
          </ac:spMkLst>
        </pc:spChg>
      </pc:sldChg>
      <pc:sldChg chg="addSp delSp modSp add mod modClrScheme delAnim modAnim chgLayout">
        <pc:chgData name="Gerjan de Ruiter" userId="5d7c516b-9dcd-41a8-99d3-54425d29895b" providerId="ADAL" clId="{C295D773-0793-4C4A-9DB7-F37A725CC6D3}" dt="2022-06-29T07:57:11.915" v="39" actId="700"/>
        <pc:sldMkLst>
          <pc:docMk/>
          <pc:sldMk cId="401402752" sldId="277"/>
        </pc:sldMkLst>
        <pc:spChg chg="mod ord">
          <ac:chgData name="Gerjan de Ruiter" userId="5d7c516b-9dcd-41a8-99d3-54425d29895b" providerId="ADAL" clId="{C295D773-0793-4C4A-9DB7-F37A725CC6D3}" dt="2022-06-29T07:57:11.915" v="39" actId="700"/>
          <ac:spMkLst>
            <pc:docMk/>
            <pc:sldMk cId="401402752" sldId="277"/>
            <ac:spMk id="2" creationId="{AB9B26E5-E765-4C7D-A47B-75C6C96B3088}"/>
          </ac:spMkLst>
        </pc:spChg>
        <pc:spChg chg="mod ord">
          <ac:chgData name="Gerjan de Ruiter" userId="5d7c516b-9dcd-41a8-99d3-54425d29895b" providerId="ADAL" clId="{C295D773-0793-4C4A-9DB7-F37A725CC6D3}" dt="2022-06-29T07:57:11.915" v="39" actId="700"/>
          <ac:spMkLst>
            <pc:docMk/>
            <pc:sldMk cId="401402752" sldId="277"/>
            <ac:spMk id="4" creationId="{5F38913B-51E0-48DD-B5DD-450FCA996AF1}"/>
          </ac:spMkLst>
        </pc:spChg>
        <pc:spChg chg="add del mod ord">
          <ac:chgData name="Gerjan de Ruiter" userId="5d7c516b-9dcd-41a8-99d3-54425d29895b" providerId="ADAL" clId="{C295D773-0793-4C4A-9DB7-F37A725CC6D3}" dt="2022-06-29T07:57:11.915" v="39" actId="700"/>
          <ac:spMkLst>
            <pc:docMk/>
            <pc:sldMk cId="401402752" sldId="277"/>
            <ac:spMk id="6" creationId="{BEAB9B6C-569F-082C-DD0D-402102000E88}"/>
          </ac:spMkLst>
        </pc:spChg>
        <pc:spChg chg="add mod">
          <ac:chgData name="Gerjan de Ruiter" userId="5d7c516b-9dcd-41a8-99d3-54425d29895b" providerId="ADAL" clId="{C295D773-0793-4C4A-9DB7-F37A725CC6D3}" dt="2022-06-29T07:54:42.822" v="34" actId="1076"/>
          <ac:spMkLst>
            <pc:docMk/>
            <pc:sldMk cId="401402752" sldId="277"/>
            <ac:spMk id="7" creationId="{9450C9DC-0A3D-EE35-9CB9-C0D937A37F16}"/>
          </ac:spMkLst>
        </pc:spChg>
        <pc:picChg chg="del">
          <ac:chgData name="Gerjan de Ruiter" userId="5d7c516b-9dcd-41a8-99d3-54425d29895b" providerId="ADAL" clId="{C295D773-0793-4C4A-9DB7-F37A725CC6D3}" dt="2022-06-29T07:53:48.195" v="24" actId="478"/>
          <ac:picMkLst>
            <pc:docMk/>
            <pc:sldMk cId="401402752" sldId="277"/>
            <ac:picMk id="3" creationId="{D0935AA2-2453-C304-7C25-6764A17C34EB}"/>
          </ac:picMkLst>
        </pc:picChg>
        <pc:picChg chg="mod ord modCrop">
          <ac:chgData name="Gerjan de Ruiter" userId="5d7c516b-9dcd-41a8-99d3-54425d29895b" providerId="ADAL" clId="{C295D773-0793-4C4A-9DB7-F37A725CC6D3}" dt="2022-06-29T07:57:11.915" v="39" actId="700"/>
          <ac:picMkLst>
            <pc:docMk/>
            <pc:sldMk cId="401402752" sldId="277"/>
            <ac:picMk id="1026" creationId="{480B7B5D-D57E-454F-8D03-4C0FAE3CB540}"/>
          </ac:picMkLst>
        </pc:picChg>
      </pc:sldChg>
      <pc:sldChg chg="add">
        <pc:chgData name="Gerjan de Ruiter" userId="5d7c516b-9dcd-41a8-99d3-54425d29895b" providerId="ADAL" clId="{C295D773-0793-4C4A-9DB7-F37A725CC6D3}" dt="2022-06-29T08:28:02.171" v="290"/>
        <pc:sldMkLst>
          <pc:docMk/>
          <pc:sldMk cId="514774030" sldId="278"/>
        </pc:sldMkLst>
      </pc:sldChg>
      <pc:sldChg chg="add">
        <pc:chgData name="Gerjan de Ruiter" userId="5d7c516b-9dcd-41a8-99d3-54425d29895b" providerId="ADAL" clId="{C295D773-0793-4C4A-9DB7-F37A725CC6D3}" dt="2022-06-29T08:21:48.823" v="261"/>
        <pc:sldMkLst>
          <pc:docMk/>
          <pc:sldMk cId="3088267070" sldId="280"/>
        </pc:sldMkLst>
      </pc:sldChg>
      <pc:sldChg chg="add">
        <pc:chgData name="Gerjan de Ruiter" userId="5d7c516b-9dcd-41a8-99d3-54425d29895b" providerId="ADAL" clId="{C295D773-0793-4C4A-9DB7-F37A725CC6D3}" dt="2022-06-29T08:28:55.416" v="303"/>
        <pc:sldMkLst>
          <pc:docMk/>
          <pc:sldMk cId="134908259" sldId="285"/>
        </pc:sldMkLst>
      </pc:sldChg>
      <pc:sldChg chg="addSp modSp add mod">
        <pc:chgData name="Gerjan de Ruiter" userId="5d7c516b-9dcd-41a8-99d3-54425d29895b" providerId="ADAL" clId="{C295D773-0793-4C4A-9DB7-F37A725CC6D3}" dt="2022-06-29T08:29:34.723" v="309" actId="1076"/>
        <pc:sldMkLst>
          <pc:docMk/>
          <pc:sldMk cId="677646517" sldId="286"/>
        </pc:sldMkLst>
        <pc:spChg chg="mod">
          <ac:chgData name="Gerjan de Ruiter" userId="5d7c516b-9dcd-41a8-99d3-54425d29895b" providerId="ADAL" clId="{C295D773-0793-4C4A-9DB7-F37A725CC6D3}" dt="2022-06-29T08:29:21.735" v="306" actId="207"/>
          <ac:spMkLst>
            <pc:docMk/>
            <pc:sldMk cId="677646517" sldId="286"/>
            <ac:spMk id="5" creationId="{5D6B75D0-377F-7BA8-2B88-B1AFECD8A647}"/>
          </ac:spMkLst>
        </pc:spChg>
        <pc:picChg chg="add mod">
          <ac:chgData name="Gerjan de Ruiter" userId="5d7c516b-9dcd-41a8-99d3-54425d29895b" providerId="ADAL" clId="{C295D773-0793-4C4A-9DB7-F37A725CC6D3}" dt="2022-06-29T08:29:34.723" v="309" actId="1076"/>
          <ac:picMkLst>
            <pc:docMk/>
            <pc:sldMk cId="677646517" sldId="286"/>
            <ac:picMk id="7" creationId="{F33FAB50-42DD-E9B5-383C-D6A7AF40D776}"/>
          </ac:picMkLst>
        </pc:picChg>
      </pc:sldChg>
      <pc:sldChg chg="modSp add mod">
        <pc:chgData name="Gerjan de Ruiter" userId="5d7c516b-9dcd-41a8-99d3-54425d29895b" providerId="ADAL" clId="{C295D773-0793-4C4A-9DB7-F37A725CC6D3}" dt="2022-06-29T07:53:15.812" v="20" actId="1076"/>
        <pc:sldMkLst>
          <pc:docMk/>
          <pc:sldMk cId="3228652041" sldId="341"/>
        </pc:sldMkLst>
        <pc:spChg chg="mod">
          <ac:chgData name="Gerjan de Ruiter" userId="5d7c516b-9dcd-41a8-99d3-54425d29895b" providerId="ADAL" clId="{C295D773-0793-4C4A-9DB7-F37A725CC6D3}" dt="2022-06-29T07:53:15.812" v="20" actId="1076"/>
          <ac:spMkLst>
            <pc:docMk/>
            <pc:sldMk cId="3228652041" sldId="341"/>
            <ac:spMk id="7" creationId="{019A3291-F6A3-47BF-A11E-F8F0C102A092}"/>
          </ac:spMkLst>
        </pc:spChg>
      </pc:sldChg>
      <pc:sldChg chg="add">
        <pc:chgData name="Gerjan de Ruiter" userId="5d7c516b-9dcd-41a8-99d3-54425d29895b" providerId="ADAL" clId="{C295D773-0793-4C4A-9DB7-F37A725CC6D3}" dt="2022-06-29T08:26:43.210" v="266"/>
        <pc:sldMkLst>
          <pc:docMk/>
          <pc:sldMk cId="1073633560" sldId="348"/>
        </pc:sldMkLst>
      </pc:sldChg>
      <pc:sldChg chg="modSp add mod">
        <pc:chgData name="Gerjan de Ruiter" userId="5d7c516b-9dcd-41a8-99d3-54425d29895b" providerId="ADAL" clId="{C295D773-0793-4C4A-9DB7-F37A725CC6D3}" dt="2022-06-29T07:52:53.726" v="15" actId="20577"/>
        <pc:sldMkLst>
          <pc:docMk/>
          <pc:sldMk cId="1420711238" sldId="355"/>
        </pc:sldMkLst>
        <pc:spChg chg="mod">
          <ac:chgData name="Gerjan de Ruiter" userId="5d7c516b-9dcd-41a8-99d3-54425d29895b" providerId="ADAL" clId="{C295D773-0793-4C4A-9DB7-F37A725CC6D3}" dt="2022-06-29T07:52:53.726" v="15" actId="20577"/>
          <ac:spMkLst>
            <pc:docMk/>
            <pc:sldMk cId="1420711238" sldId="355"/>
            <ac:spMk id="5" creationId="{DA443AE3-5AB7-9C4C-0DF3-AB533DF1851F}"/>
          </ac:spMkLst>
        </pc:spChg>
      </pc:sldChg>
      <pc:sldChg chg="addSp delSp modSp new mod modClrScheme chgLayout">
        <pc:chgData name="Gerjan de Ruiter" userId="5d7c516b-9dcd-41a8-99d3-54425d29895b" providerId="ADAL" clId="{C295D773-0793-4C4A-9DB7-F37A725CC6D3}" dt="2022-06-29T10:08:18.683" v="632" actId="20577"/>
        <pc:sldMkLst>
          <pc:docMk/>
          <pc:sldMk cId="4282063274" sldId="356"/>
        </pc:sldMkLst>
        <pc:spChg chg="del">
          <ac:chgData name="Gerjan de Ruiter" userId="5d7c516b-9dcd-41a8-99d3-54425d29895b" providerId="ADAL" clId="{C295D773-0793-4C4A-9DB7-F37A725CC6D3}" dt="2022-06-29T07:57:21.906" v="42" actId="26606"/>
          <ac:spMkLst>
            <pc:docMk/>
            <pc:sldMk cId="4282063274" sldId="356"/>
            <ac:spMk id="2" creationId="{597B85D6-FBEE-81A4-7A33-B8B320B44D4D}"/>
          </ac:spMkLst>
        </pc:spChg>
        <pc:spChg chg="del">
          <ac:chgData name="Gerjan de Ruiter" userId="5d7c516b-9dcd-41a8-99d3-54425d29895b" providerId="ADAL" clId="{C295D773-0793-4C4A-9DB7-F37A725CC6D3}" dt="2022-06-29T07:57:17.192" v="41"/>
          <ac:spMkLst>
            <pc:docMk/>
            <pc:sldMk cId="4282063274" sldId="356"/>
            <ac:spMk id="3" creationId="{3247E568-66EF-51BE-04C2-D01CE4891921}"/>
          </ac:spMkLst>
        </pc:spChg>
        <pc:spChg chg="del">
          <ac:chgData name="Gerjan de Ruiter" userId="5d7c516b-9dcd-41a8-99d3-54425d29895b" providerId="ADAL" clId="{C295D773-0793-4C4A-9DB7-F37A725CC6D3}" dt="2022-06-29T07:57:21.906" v="42" actId="26606"/>
          <ac:spMkLst>
            <pc:docMk/>
            <pc:sldMk cId="4282063274" sldId="356"/>
            <ac:spMk id="4" creationId="{E6A7E067-9F13-4047-5F44-A979279169A1}"/>
          </ac:spMkLst>
        </pc:spChg>
        <pc:spChg chg="del">
          <ac:chgData name="Gerjan de Ruiter" userId="5d7c516b-9dcd-41a8-99d3-54425d29895b" providerId="ADAL" clId="{C295D773-0793-4C4A-9DB7-F37A725CC6D3}" dt="2022-06-29T07:57:21.906" v="42" actId="26606"/>
          <ac:spMkLst>
            <pc:docMk/>
            <pc:sldMk cId="4282063274" sldId="356"/>
            <ac:spMk id="5" creationId="{AE8D356E-B520-7186-1D0A-222A9488B19D}"/>
          </ac:spMkLst>
        </pc:spChg>
        <pc:spChg chg="add mod">
          <ac:chgData name="Gerjan de Ruiter" userId="5d7c516b-9dcd-41a8-99d3-54425d29895b" providerId="ADAL" clId="{C295D773-0793-4C4A-9DB7-F37A725CC6D3}" dt="2022-06-29T10:07:01.026" v="465" actId="1076"/>
          <ac:spMkLst>
            <pc:docMk/>
            <pc:sldMk cId="4282063274" sldId="356"/>
            <ac:spMk id="11" creationId="{7703C611-4F9E-3396-37FD-2749D8BB0AE3}"/>
          </ac:spMkLst>
        </pc:spChg>
        <pc:spChg chg="add mod">
          <ac:chgData name="Gerjan de Ruiter" userId="5d7c516b-9dcd-41a8-99d3-54425d29895b" providerId="ADAL" clId="{C295D773-0793-4C4A-9DB7-F37A725CC6D3}" dt="2022-06-29T10:08:18.683" v="632" actId="20577"/>
          <ac:spMkLst>
            <pc:docMk/>
            <pc:sldMk cId="4282063274" sldId="356"/>
            <ac:spMk id="13" creationId="{5B2D5166-C191-6798-3FB8-02C58929EC13}"/>
          </ac:spMkLst>
        </pc:spChg>
        <pc:picChg chg="add mod modCrop">
          <ac:chgData name="Gerjan de Ruiter" userId="5d7c516b-9dcd-41a8-99d3-54425d29895b" providerId="ADAL" clId="{C295D773-0793-4C4A-9DB7-F37A725CC6D3}" dt="2022-06-29T10:06:54.676" v="463" actId="732"/>
          <ac:picMkLst>
            <pc:docMk/>
            <pc:sldMk cId="4282063274" sldId="356"/>
            <ac:picMk id="6" creationId="{8912F7B7-E36A-4D04-97F8-5ACDE2581562}"/>
          </ac:picMkLst>
        </pc:picChg>
      </pc:sldChg>
      <pc:sldChg chg="modSp add del mod">
        <pc:chgData name="Gerjan de Ruiter" userId="5d7c516b-9dcd-41a8-99d3-54425d29895b" providerId="ADAL" clId="{C295D773-0793-4C4A-9DB7-F37A725CC6D3}" dt="2022-06-29T08:27:42.763" v="289" actId="14100"/>
        <pc:sldMkLst>
          <pc:docMk/>
          <pc:sldMk cId="2702696067" sldId="361"/>
        </pc:sldMkLst>
        <pc:spChg chg="mod">
          <ac:chgData name="Gerjan de Ruiter" userId="5d7c516b-9dcd-41a8-99d3-54425d29895b" providerId="ADAL" clId="{C295D773-0793-4C4A-9DB7-F37A725CC6D3}" dt="2022-06-29T08:27:42.763" v="289" actId="14100"/>
          <ac:spMkLst>
            <pc:docMk/>
            <pc:sldMk cId="2702696067" sldId="361"/>
            <ac:spMk id="2" creationId="{43B27BC7-A1CA-4956-AFE3-2B8ABC8607EE}"/>
          </ac:spMkLst>
        </pc:spChg>
        <pc:spChg chg="mod">
          <ac:chgData name="Gerjan de Ruiter" userId="5d7c516b-9dcd-41a8-99d3-54425d29895b" providerId="ADAL" clId="{C295D773-0793-4C4A-9DB7-F37A725CC6D3}" dt="2022-06-29T08:27:35.593" v="285" actId="1076"/>
          <ac:spMkLst>
            <pc:docMk/>
            <pc:sldMk cId="2702696067" sldId="361"/>
            <ac:spMk id="4" creationId="{09DF4B52-9CCD-4959-88B6-513FAD0334D8}"/>
          </ac:spMkLst>
        </pc:spChg>
      </pc:sldChg>
      <pc:sldChg chg="modSp add mod">
        <pc:chgData name="Gerjan de Ruiter" userId="5d7c516b-9dcd-41a8-99d3-54425d29895b" providerId="ADAL" clId="{C295D773-0793-4C4A-9DB7-F37A725CC6D3}" dt="2022-06-29T08:27:28.839" v="284" actId="20577"/>
        <pc:sldMkLst>
          <pc:docMk/>
          <pc:sldMk cId="3443357946" sldId="362"/>
        </pc:sldMkLst>
        <pc:spChg chg="mod">
          <ac:chgData name="Gerjan de Ruiter" userId="5d7c516b-9dcd-41a8-99d3-54425d29895b" providerId="ADAL" clId="{C295D773-0793-4C4A-9DB7-F37A725CC6D3}" dt="2022-06-29T08:27:28.839" v="284" actId="20577"/>
          <ac:spMkLst>
            <pc:docMk/>
            <pc:sldMk cId="3443357946" sldId="362"/>
            <ac:spMk id="2" creationId="{C4BC98ED-E05A-43D5-AB82-3BA9F6C94D93}"/>
          </ac:spMkLst>
        </pc:spChg>
      </pc:sldChg>
      <pc:sldChg chg="add del">
        <pc:chgData name="Gerjan de Ruiter" userId="5d7c516b-9dcd-41a8-99d3-54425d29895b" providerId="ADAL" clId="{C295D773-0793-4C4A-9DB7-F37A725CC6D3}" dt="2022-06-29T08:03:16.319" v="154"/>
        <pc:sldMkLst>
          <pc:docMk/>
          <pc:sldMk cId="1637326234" sldId="376"/>
        </pc:sldMkLst>
      </pc:sldChg>
      <pc:sldChg chg="add">
        <pc:chgData name="Gerjan de Ruiter" userId="5d7c516b-9dcd-41a8-99d3-54425d29895b" providerId="ADAL" clId="{C295D773-0793-4C4A-9DB7-F37A725CC6D3}" dt="2022-06-29T08:18:55.927" v="248"/>
        <pc:sldMkLst>
          <pc:docMk/>
          <pc:sldMk cId="3935738244" sldId="379"/>
        </pc:sldMkLst>
      </pc:sldChg>
      <pc:sldChg chg="modSp add mod">
        <pc:chgData name="Gerjan de Ruiter" userId="5d7c516b-9dcd-41a8-99d3-54425d29895b" providerId="ADAL" clId="{C295D773-0793-4C4A-9DB7-F37A725CC6D3}" dt="2022-06-29T08:02:44.485" v="152" actId="1076"/>
        <pc:sldMkLst>
          <pc:docMk/>
          <pc:sldMk cId="2338984117" sldId="380"/>
        </pc:sldMkLst>
        <pc:spChg chg="mod">
          <ac:chgData name="Gerjan de Ruiter" userId="5d7c516b-9dcd-41a8-99d3-54425d29895b" providerId="ADAL" clId="{C295D773-0793-4C4A-9DB7-F37A725CC6D3}" dt="2022-06-29T08:02:40.708" v="151" actId="14100"/>
          <ac:spMkLst>
            <pc:docMk/>
            <pc:sldMk cId="2338984117" sldId="380"/>
            <ac:spMk id="2" creationId="{F756F551-2026-7F07-C840-B29301A5A9E8}"/>
          </ac:spMkLst>
        </pc:spChg>
        <pc:spChg chg="mod">
          <ac:chgData name="Gerjan de Ruiter" userId="5d7c516b-9dcd-41a8-99d3-54425d29895b" providerId="ADAL" clId="{C295D773-0793-4C4A-9DB7-F37A725CC6D3}" dt="2022-06-29T08:02:44.485" v="152" actId="1076"/>
          <ac:spMkLst>
            <pc:docMk/>
            <pc:sldMk cId="2338984117" sldId="380"/>
            <ac:spMk id="4" creationId="{1C97F30A-542D-F233-A3CD-AC54A2C97E3D}"/>
          </ac:spMkLst>
        </pc:spChg>
      </pc:sldChg>
      <pc:sldChg chg="addSp delSp modSp new mod modNotesTx">
        <pc:chgData name="Gerjan de Ruiter" userId="5d7c516b-9dcd-41a8-99d3-54425d29895b" providerId="ADAL" clId="{C295D773-0793-4C4A-9DB7-F37A725CC6D3}" dt="2022-06-29T08:09:55.732" v="247" actId="1076"/>
        <pc:sldMkLst>
          <pc:docMk/>
          <pc:sldMk cId="1914459783" sldId="381"/>
        </pc:sldMkLst>
        <pc:spChg chg="del">
          <ac:chgData name="Gerjan de Ruiter" userId="5d7c516b-9dcd-41a8-99d3-54425d29895b" providerId="ADAL" clId="{C295D773-0793-4C4A-9DB7-F37A725CC6D3}" dt="2022-06-29T08:05:13.376" v="181" actId="478"/>
          <ac:spMkLst>
            <pc:docMk/>
            <pc:sldMk cId="1914459783" sldId="381"/>
            <ac:spMk id="2" creationId="{F495C0F6-932F-FEED-C814-EFE3E36C686C}"/>
          </ac:spMkLst>
        </pc:spChg>
        <pc:spChg chg="add del mod">
          <ac:chgData name="Gerjan de Ruiter" userId="5d7c516b-9dcd-41a8-99d3-54425d29895b" providerId="ADAL" clId="{C295D773-0793-4C4A-9DB7-F37A725CC6D3}" dt="2022-06-29T08:03:49.285" v="159"/>
          <ac:spMkLst>
            <pc:docMk/>
            <pc:sldMk cId="1914459783" sldId="381"/>
            <ac:spMk id="3" creationId="{5F14DD77-3062-B14F-2FA9-27B4D83D9089}"/>
          </ac:spMkLst>
        </pc:spChg>
        <pc:spChg chg="add del">
          <ac:chgData name="Gerjan de Ruiter" userId="5d7c516b-9dcd-41a8-99d3-54425d29895b" providerId="ADAL" clId="{C295D773-0793-4C4A-9DB7-F37A725CC6D3}" dt="2022-06-29T08:03:57.013" v="161" actId="22"/>
          <ac:spMkLst>
            <pc:docMk/>
            <pc:sldMk cId="1914459783" sldId="381"/>
            <ac:spMk id="5" creationId="{F5576486-D5F7-5330-9847-DECB81DBCE3D}"/>
          </ac:spMkLst>
        </pc:spChg>
        <pc:spChg chg="add mod">
          <ac:chgData name="Gerjan de Ruiter" userId="5d7c516b-9dcd-41a8-99d3-54425d29895b" providerId="ADAL" clId="{C295D773-0793-4C4A-9DB7-F37A725CC6D3}" dt="2022-06-29T08:05:59.500" v="192" actId="1076"/>
          <ac:spMkLst>
            <pc:docMk/>
            <pc:sldMk cId="1914459783" sldId="381"/>
            <ac:spMk id="7" creationId="{B52BBE5F-65E3-5076-05E6-41FCA2BF8101}"/>
          </ac:spMkLst>
        </pc:spChg>
        <pc:spChg chg="add mod">
          <ac:chgData name="Gerjan de Ruiter" userId="5d7c516b-9dcd-41a8-99d3-54425d29895b" providerId="ADAL" clId="{C295D773-0793-4C4A-9DB7-F37A725CC6D3}" dt="2022-06-29T08:07:27.907" v="208" actId="1076"/>
          <ac:spMkLst>
            <pc:docMk/>
            <pc:sldMk cId="1914459783" sldId="381"/>
            <ac:spMk id="9" creationId="{D7CA82AE-8383-01B6-9A37-8161875E9B42}"/>
          </ac:spMkLst>
        </pc:spChg>
        <pc:spChg chg="add mod">
          <ac:chgData name="Gerjan de Ruiter" userId="5d7c516b-9dcd-41a8-99d3-54425d29895b" providerId="ADAL" clId="{C295D773-0793-4C4A-9DB7-F37A725CC6D3}" dt="2022-06-29T08:07:22.469" v="206" actId="1076"/>
          <ac:spMkLst>
            <pc:docMk/>
            <pc:sldMk cId="1914459783" sldId="381"/>
            <ac:spMk id="11" creationId="{185AF7A7-1EE7-7AB8-5F40-1D9C0CEBB62C}"/>
          </ac:spMkLst>
        </pc:spChg>
        <pc:spChg chg="add del mod">
          <ac:chgData name="Gerjan de Ruiter" userId="5d7c516b-9dcd-41a8-99d3-54425d29895b" providerId="ADAL" clId="{C295D773-0793-4C4A-9DB7-F37A725CC6D3}" dt="2022-06-29T08:09:08.533" v="229" actId="1076"/>
          <ac:spMkLst>
            <pc:docMk/>
            <pc:sldMk cId="1914459783" sldId="381"/>
            <ac:spMk id="13" creationId="{9148D5FC-00A8-802C-D2AD-B32394FE80A9}"/>
          </ac:spMkLst>
        </pc:spChg>
        <pc:spChg chg="add mod">
          <ac:chgData name="Gerjan de Ruiter" userId="5d7c516b-9dcd-41a8-99d3-54425d29895b" providerId="ADAL" clId="{C295D773-0793-4C4A-9DB7-F37A725CC6D3}" dt="2022-06-29T08:08:58.564" v="228" actId="1076"/>
          <ac:spMkLst>
            <pc:docMk/>
            <pc:sldMk cId="1914459783" sldId="381"/>
            <ac:spMk id="14" creationId="{E6B4F7D9-22C1-4B78-815F-F2D7C4E355BB}"/>
          </ac:spMkLst>
        </pc:spChg>
        <pc:spChg chg="add mod">
          <ac:chgData name="Gerjan de Ruiter" userId="5d7c516b-9dcd-41a8-99d3-54425d29895b" providerId="ADAL" clId="{C295D773-0793-4C4A-9DB7-F37A725CC6D3}" dt="2022-06-29T08:08:53.468" v="227" actId="1076"/>
          <ac:spMkLst>
            <pc:docMk/>
            <pc:sldMk cId="1914459783" sldId="381"/>
            <ac:spMk id="16" creationId="{282C3D15-14F3-F8C3-999F-AC75F0D5AA19}"/>
          </ac:spMkLst>
        </pc:spChg>
        <pc:picChg chg="add mod">
          <ac:chgData name="Gerjan de Ruiter" userId="5d7c516b-9dcd-41a8-99d3-54425d29895b" providerId="ADAL" clId="{C295D773-0793-4C4A-9DB7-F37A725CC6D3}" dt="2022-06-29T08:07:32.140" v="209" actId="1076"/>
          <ac:picMkLst>
            <pc:docMk/>
            <pc:sldMk cId="1914459783" sldId="381"/>
            <ac:picMk id="17" creationId="{502E9E5A-1BF7-7527-D8B5-891E6330CE22}"/>
          </ac:picMkLst>
        </pc:picChg>
        <pc:picChg chg="add mod">
          <ac:chgData name="Gerjan de Ruiter" userId="5d7c516b-9dcd-41a8-99d3-54425d29895b" providerId="ADAL" clId="{C295D773-0793-4C4A-9DB7-F37A725CC6D3}" dt="2022-06-29T08:07:25.051" v="207" actId="1076"/>
          <ac:picMkLst>
            <pc:docMk/>
            <pc:sldMk cId="1914459783" sldId="381"/>
            <ac:picMk id="18" creationId="{B1D558A5-6277-0C77-79D6-A17123D5DD90}"/>
          </ac:picMkLst>
        </pc:picChg>
        <pc:picChg chg="add mod">
          <ac:chgData name="Gerjan de Ruiter" userId="5d7c516b-9dcd-41a8-99d3-54425d29895b" providerId="ADAL" clId="{C295D773-0793-4C4A-9DB7-F37A725CC6D3}" dt="2022-06-29T08:07:59.435" v="216" actId="1076"/>
          <ac:picMkLst>
            <pc:docMk/>
            <pc:sldMk cId="1914459783" sldId="381"/>
            <ac:picMk id="19" creationId="{5A0A078C-9C48-F818-5AEF-9923F1D0AC64}"/>
          </ac:picMkLst>
        </pc:picChg>
        <pc:picChg chg="add mod">
          <ac:chgData name="Gerjan de Ruiter" userId="5d7c516b-9dcd-41a8-99d3-54425d29895b" providerId="ADAL" clId="{C295D773-0793-4C4A-9DB7-F37A725CC6D3}" dt="2022-06-29T08:09:22.140" v="233" actId="1076"/>
          <ac:picMkLst>
            <pc:docMk/>
            <pc:sldMk cId="1914459783" sldId="381"/>
            <ac:picMk id="20" creationId="{CCEED85E-D968-F6D4-7C78-9CA947F3B544}"/>
          </ac:picMkLst>
        </pc:picChg>
        <pc:picChg chg="add mod">
          <ac:chgData name="Gerjan de Ruiter" userId="5d7c516b-9dcd-41a8-99d3-54425d29895b" providerId="ADAL" clId="{C295D773-0793-4C4A-9DB7-F37A725CC6D3}" dt="2022-06-29T08:09:38.523" v="239" actId="1076"/>
          <ac:picMkLst>
            <pc:docMk/>
            <pc:sldMk cId="1914459783" sldId="381"/>
            <ac:picMk id="21" creationId="{6E46E517-43BE-C301-13A4-355F0A4A3670}"/>
          </ac:picMkLst>
        </pc:picChg>
        <pc:picChg chg="add mod">
          <ac:chgData name="Gerjan de Ruiter" userId="5d7c516b-9dcd-41a8-99d3-54425d29895b" providerId="ADAL" clId="{C295D773-0793-4C4A-9DB7-F37A725CC6D3}" dt="2022-06-29T08:09:55.732" v="247" actId="1076"/>
          <ac:picMkLst>
            <pc:docMk/>
            <pc:sldMk cId="1914459783" sldId="381"/>
            <ac:picMk id="22" creationId="{A9AC7664-2DA5-752B-ED92-25F4E3F3E599}"/>
          </ac:picMkLst>
        </pc:picChg>
      </pc:sldChg>
      <pc:sldChg chg="add del">
        <pc:chgData name="Gerjan de Ruiter" userId="5d7c516b-9dcd-41a8-99d3-54425d29895b" providerId="ADAL" clId="{C295D773-0793-4C4A-9DB7-F37A725CC6D3}" dt="2022-06-29T08:26:48.766" v="267" actId="47"/>
        <pc:sldMkLst>
          <pc:docMk/>
          <pc:sldMk cId="1419875245" sldId="382"/>
        </pc:sldMkLst>
      </pc:sldChg>
      <pc:sldChg chg="addSp delSp modSp new mod">
        <pc:chgData name="Gerjan de Ruiter" userId="5d7c516b-9dcd-41a8-99d3-54425d29895b" providerId="ADAL" clId="{C295D773-0793-4C4A-9DB7-F37A725CC6D3}" dt="2022-06-29T08:31:13.171" v="444" actId="1076"/>
        <pc:sldMkLst>
          <pc:docMk/>
          <pc:sldMk cId="2988233800" sldId="382"/>
        </pc:sldMkLst>
        <pc:spChg chg="mod">
          <ac:chgData name="Gerjan de Ruiter" userId="5d7c516b-9dcd-41a8-99d3-54425d29895b" providerId="ADAL" clId="{C295D773-0793-4C4A-9DB7-F37A725CC6D3}" dt="2022-06-29T08:30:44.501" v="438" actId="20577"/>
          <ac:spMkLst>
            <pc:docMk/>
            <pc:sldMk cId="2988233800" sldId="382"/>
            <ac:spMk id="2" creationId="{629CE9B5-B1C3-98B1-1BC0-5AA855152DF4}"/>
          </ac:spMkLst>
        </pc:spChg>
        <pc:spChg chg="del mod">
          <ac:chgData name="Gerjan de Ruiter" userId="5d7c516b-9dcd-41a8-99d3-54425d29895b" providerId="ADAL" clId="{C295D773-0793-4C4A-9DB7-F37A725CC6D3}" dt="2022-06-29T08:31:08.713" v="442"/>
          <ac:spMkLst>
            <pc:docMk/>
            <pc:sldMk cId="2988233800" sldId="382"/>
            <ac:spMk id="3" creationId="{67948844-720F-7E83-14FB-CE910E599A00}"/>
          </ac:spMkLst>
        </pc:spChg>
        <pc:spChg chg="mod">
          <ac:chgData name="Gerjan de Ruiter" userId="5d7c516b-9dcd-41a8-99d3-54425d29895b" providerId="ADAL" clId="{C295D773-0793-4C4A-9DB7-F37A725CC6D3}" dt="2022-06-29T08:30:49.221" v="441"/>
          <ac:spMkLst>
            <pc:docMk/>
            <pc:sldMk cId="2988233800" sldId="382"/>
            <ac:spMk id="4" creationId="{AA52398F-1488-CDF6-5FED-F3C022FA2637}"/>
          </ac:spMkLst>
        </pc:spChg>
        <pc:picChg chg="add mod">
          <ac:chgData name="Gerjan de Ruiter" userId="5d7c516b-9dcd-41a8-99d3-54425d29895b" providerId="ADAL" clId="{C295D773-0793-4C4A-9DB7-F37A725CC6D3}" dt="2022-06-29T08:31:13.171" v="444" actId="1076"/>
          <ac:picMkLst>
            <pc:docMk/>
            <pc:sldMk cId="2988233800" sldId="382"/>
            <ac:picMk id="1026" creationId="{7EEF1A31-EDAB-4708-62FB-EAD60691E85A}"/>
          </ac:picMkLst>
        </pc:picChg>
      </pc:sldChg>
      <pc:sldChg chg="add del">
        <pc:chgData name="Gerjan de Ruiter" userId="5d7c516b-9dcd-41a8-99d3-54425d29895b" providerId="ADAL" clId="{C295D773-0793-4C4A-9DB7-F37A725CC6D3}" dt="2022-06-29T08:19:26.983" v="250"/>
        <pc:sldMkLst>
          <pc:docMk/>
          <pc:sldMk cId="3829646318" sldId="3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57FCE-44BA-469E-89A2-7D00A8D03E43}" type="datetimeFigureOut">
              <a:rPr lang="nl-NL" smtClean="0"/>
              <a:t>29-6-2022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E9E66-F2F4-4D55-BD48-659683298488}" type="slidenum">
              <a:rPr lang="nl-NL" smtClean="0"/>
              <a:t>‹nr.›</a:t>
            </a:fld>
            <a:endParaRPr lang="nl-NL"/>
          </a:p>
        </p:txBody>
      </p:sp>
    </p:spTree>
    <p:extLst>
      <p:ext uri="{BB962C8B-B14F-4D97-AF65-F5344CB8AC3E}">
        <p14:creationId xmlns:p14="http://schemas.microsoft.com/office/powerpoint/2010/main" val="368857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greenguide.nl/greenwash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2</a:t>
            </a:fld>
            <a:endParaRPr lang="nl-NL"/>
          </a:p>
        </p:txBody>
      </p:sp>
    </p:spTree>
    <p:extLst>
      <p:ext uri="{BB962C8B-B14F-4D97-AF65-F5344CB8AC3E}">
        <p14:creationId xmlns:p14="http://schemas.microsoft.com/office/powerpoint/2010/main" val="2255308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 doen:</a:t>
            </a:r>
          </a:p>
          <a:p>
            <a:pPr marL="171450" indent="-171450">
              <a:buFontTx/>
              <a:buChar char="-"/>
            </a:pPr>
            <a:r>
              <a:rPr lang="nl-NL" dirty="0"/>
              <a:t>Groenere tuin</a:t>
            </a:r>
          </a:p>
          <a:p>
            <a:pPr marL="171450" indent="-171450">
              <a:buFontTx/>
              <a:buChar char="-"/>
            </a:pPr>
            <a:r>
              <a:rPr lang="nl-NL" dirty="0"/>
              <a:t>Regenwater opvangen</a:t>
            </a:r>
          </a:p>
          <a:p>
            <a:pPr marL="171450" indent="-171450">
              <a:buFontTx/>
              <a:buChar char="-"/>
            </a:pPr>
            <a:r>
              <a:rPr lang="nl-NL" dirty="0"/>
              <a:t>Groen dak</a:t>
            </a:r>
          </a:p>
          <a:p>
            <a:pPr marL="171450" indent="-171450">
              <a:buFontTx/>
              <a:buChar char="-"/>
            </a:pPr>
            <a:r>
              <a:rPr lang="nl-NL" dirty="0"/>
              <a:t>Verstandig omgaan met water gebruik</a:t>
            </a:r>
          </a:p>
          <a:p>
            <a:pPr marL="171450" indent="-171450">
              <a:buFontTx/>
              <a:buChar char="-"/>
            </a:pPr>
            <a:r>
              <a:rPr lang="nl-NL" dirty="0"/>
              <a:t>Energiezuinig koelen, </a:t>
            </a:r>
            <a:r>
              <a:rPr lang="nl-NL" dirty="0" err="1"/>
              <a:t>dmv</a:t>
            </a:r>
            <a:r>
              <a:rPr lang="nl-NL" dirty="0"/>
              <a:t> groen bijvoorbeeld</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16</a:t>
            </a:fld>
            <a:endParaRPr lang="nl-NL"/>
          </a:p>
        </p:txBody>
      </p:sp>
    </p:spTree>
    <p:extLst>
      <p:ext uri="{BB962C8B-B14F-4D97-AF65-F5344CB8AC3E}">
        <p14:creationId xmlns:p14="http://schemas.microsoft.com/office/powerpoint/2010/main" val="365232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1F2544"/>
                </a:solidFill>
                <a:effectLst/>
                <a:latin typeface="Arial" panose="020B0604020202020204" pitchFamily="34" charset="0"/>
              </a:rPr>
              <a:t>De New York University vroeg economen van over de hele wereld naar hun visie op klimaatverandering en de kosten ervan. Drie kwart van de experts vond dat een snelle en stevige aanpak noodzakelijk is. Bij dezelfde peiling zes jaar geleden was dat nog maar de helft. Bosbranden en extreme weersomstandigheden, zoals hittegolven, hebben de laatste jaren de zorgen vergroot.</a:t>
            </a:r>
          </a:p>
          <a:p>
            <a:pPr algn="l" fontAlgn="base"/>
            <a:r>
              <a:rPr lang="nl-NL" b="0" i="0" dirty="0">
                <a:solidFill>
                  <a:srgbClr val="1F2544"/>
                </a:solidFill>
                <a:effectLst/>
                <a:latin typeface="Arial" panose="020B0604020202020204" pitchFamily="34" charset="0"/>
              </a:rPr>
              <a:t>Ook kwam uit de peiling naar voren dat twee derde van de economen denkt dat het verstandig is om in 2050 klimaatneutraal te zijn. De opbrengsten daarvan wegen volgens hen op tegen de kosten, bijvoorbeeld door het op peil houden van de voedselvoorziening en het voorkomen van natuurrampen.</a:t>
            </a:r>
          </a:p>
          <a:p>
            <a:pPr algn="l" fontAlgn="base"/>
            <a:endParaRPr lang="nl-NL" b="0" i="0" dirty="0">
              <a:solidFill>
                <a:srgbClr val="1F2544"/>
              </a:solidFill>
              <a:effectLst/>
              <a:latin typeface="Arial" panose="020B0604020202020204" pitchFamily="34" charset="0"/>
            </a:endParaRPr>
          </a:p>
          <a:p>
            <a:pPr algn="l" fontAlgn="base"/>
            <a:r>
              <a:rPr lang="nl-NL" b="0" i="0" dirty="0">
                <a:solidFill>
                  <a:srgbClr val="1F2544"/>
                </a:solidFill>
                <a:effectLst/>
                <a:latin typeface="Arial" panose="020B0604020202020204" pitchFamily="34" charset="0"/>
              </a:rPr>
              <a:t>Uit cijfers van de Verenigde Naties (VN) blijkt dat er tussen 2000 en 2019 ruim 7.300 natuurrampen hebben plaatsgevonden. In de twintig jaar daarvoor waren dat er ongeveer 4.200. Het aantal slachtoffers in beide periodes was ongeveer even groot (1,2 miljoen), maar er was bijna een verdubbeling van de materiële schade, van 1,6 naar 3 biljoen dollar.</a:t>
            </a:r>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17</a:t>
            </a:fld>
            <a:endParaRPr lang="nl-NL"/>
          </a:p>
        </p:txBody>
      </p:sp>
    </p:spTree>
    <p:extLst>
      <p:ext uri="{BB962C8B-B14F-4D97-AF65-F5344CB8AC3E}">
        <p14:creationId xmlns:p14="http://schemas.microsoft.com/office/powerpoint/2010/main" val="416124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verdana" panose="020B0604030504040204" pitchFamily="34" charset="0"/>
              </a:rPr>
              <a:t>Groen in de woon-, werk- en leefomgeving is van grote maatschappelijke waarde en vertegenwoordigt daarnaast een grote economische waarde. Steeds meer partijen zoals gemeentes, woningcorporaties en projectontwikkelaars beginnen dat in te zien. Wanneer het groen als multifunctionele oplossing wordt ingezet – denk hierbij aan waterretentie, verminderen van hittestress, voorkomen van verloedering van de woonomgeving, stimuleren van beweging, </a:t>
            </a:r>
            <a:r>
              <a:rPr lang="nl-NL" b="0" i="0" dirty="0" err="1">
                <a:solidFill>
                  <a:srgbClr val="333333"/>
                </a:solidFill>
                <a:effectLst/>
                <a:latin typeface="verdana" panose="020B0604030504040204" pitchFamily="34" charset="0"/>
              </a:rPr>
              <a:t>etcetera</a:t>
            </a:r>
            <a:r>
              <a:rPr lang="nl-NL" b="0" i="0" dirty="0">
                <a:solidFill>
                  <a:srgbClr val="333333"/>
                </a:solidFill>
                <a:effectLst/>
                <a:latin typeface="verdana" panose="020B0604030504040204" pitchFamily="34" charset="0"/>
              </a:rPr>
              <a:t> – dan is groen een investering die zich op vele fronten terugverdient.</a:t>
            </a:r>
            <a:endParaRPr lang="nl-NL" b="1" i="0" dirty="0">
              <a:solidFill>
                <a:srgbClr val="333333"/>
              </a:solidFill>
              <a:effectLst/>
              <a:latin typeface="verdana" panose="020B0604030504040204" pitchFamily="34" charset="0"/>
            </a:endParaRPr>
          </a:p>
          <a:p>
            <a:endParaRPr lang="nl-NL" b="1" i="0" dirty="0">
              <a:solidFill>
                <a:srgbClr val="333333"/>
              </a:solidFill>
              <a:effectLst/>
              <a:latin typeface="verdana" panose="020B0604030504040204" pitchFamily="34" charset="0"/>
            </a:endParaRPr>
          </a:p>
          <a:p>
            <a:r>
              <a:rPr lang="nl-NL" b="0" dirty="0"/>
              <a:t>https://www.youtube.com/watch?v=PExhxWQNWkI&amp;feature=emb_imp_woyt</a:t>
            </a:r>
          </a:p>
          <a:p>
            <a:endParaRPr lang="nl-NL" b="0" i="0" dirty="0">
              <a:solidFill>
                <a:srgbClr val="333333"/>
              </a:solidFill>
              <a:effectLst/>
              <a:latin typeface="verdana" panose="020B0604030504040204" pitchFamily="34" charset="0"/>
            </a:endParaRPr>
          </a:p>
          <a:p>
            <a:endParaRPr lang="nl-NL" b="0" i="0" dirty="0">
              <a:solidFill>
                <a:srgbClr val="333333"/>
              </a:solidFill>
              <a:effectLst/>
              <a:latin typeface="verdana" panose="020B0604030504040204" pitchFamily="34" charset="0"/>
            </a:endParaRPr>
          </a:p>
          <a:p>
            <a:endParaRPr lang="nl-NL" b="0" i="0" dirty="0">
              <a:solidFill>
                <a:srgbClr val="333333"/>
              </a:solidFill>
              <a:effectLst/>
              <a:latin typeface="verdana" panose="020B0604030504040204" pitchFamily="34" charset="0"/>
            </a:endParaRPr>
          </a:p>
          <a:p>
            <a:endParaRPr lang="nl-NL" b="0" dirty="0"/>
          </a:p>
        </p:txBody>
      </p:sp>
      <p:sp>
        <p:nvSpPr>
          <p:cNvPr id="4" name="Tijdelijke aanduiding voor dianummer 3"/>
          <p:cNvSpPr>
            <a:spLocks noGrp="1"/>
          </p:cNvSpPr>
          <p:nvPr>
            <p:ph type="sldNum" sz="quarter" idx="5"/>
          </p:nvPr>
        </p:nvSpPr>
        <p:spPr/>
        <p:txBody>
          <a:bodyPr/>
          <a:lstStyle/>
          <a:p>
            <a:fld id="{F1BE1F60-7785-41E4-B65C-A28185F87A85}" type="slidenum">
              <a:rPr lang="nl-NL" smtClean="0"/>
              <a:t>18</a:t>
            </a:fld>
            <a:endParaRPr lang="nl-NL"/>
          </a:p>
        </p:txBody>
      </p:sp>
    </p:spTree>
    <p:extLst>
      <p:ext uri="{BB962C8B-B14F-4D97-AF65-F5344CB8AC3E}">
        <p14:creationId xmlns:p14="http://schemas.microsoft.com/office/powerpoint/2010/main" val="327841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natuurlijke, intellectuele, sociaal-relationele en menselijke waarde besproken en behandeld. </a:t>
            </a: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3</a:t>
            </a:fld>
            <a:endParaRPr lang="nl-NL"/>
          </a:p>
        </p:txBody>
      </p:sp>
    </p:spTree>
    <p:extLst>
      <p:ext uri="{BB962C8B-B14F-4D97-AF65-F5344CB8AC3E}">
        <p14:creationId xmlns:p14="http://schemas.microsoft.com/office/powerpoint/2010/main" val="19457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C8E9E66-F2F4-4D55-BD48-659683298488}" type="slidenum">
              <a:rPr lang="nl-NL" smtClean="0"/>
              <a:t>5</a:t>
            </a:fld>
            <a:endParaRPr lang="nl-NL"/>
          </a:p>
        </p:txBody>
      </p:sp>
    </p:spTree>
    <p:extLst>
      <p:ext uri="{BB962C8B-B14F-4D97-AF65-F5344CB8AC3E}">
        <p14:creationId xmlns:p14="http://schemas.microsoft.com/office/powerpoint/2010/main" val="218144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Understand; Weten hoe iets werkt, hoe je iets kan </a:t>
            </a:r>
            <a:r>
              <a:rPr lang="nl-NL" dirty="0" err="1"/>
              <a:t>regeneren</a:t>
            </a:r>
            <a:r>
              <a:rPr lang="nl-NL" dirty="0"/>
              <a:t>, onderzoeken en je afvragen hoe doet de natuur het. </a:t>
            </a:r>
          </a:p>
          <a:p>
            <a:r>
              <a:rPr lang="nl-NL" dirty="0" err="1"/>
              <a:t>Define</a:t>
            </a:r>
            <a:r>
              <a:rPr lang="nl-NL" dirty="0"/>
              <a:t>; wat wil je bereiken, welke kansen, wie heb je nodig, welk circulair model past erbij en welke waardes voeg je toe. </a:t>
            </a:r>
          </a:p>
          <a:p>
            <a:r>
              <a:rPr lang="nl-NL" dirty="0"/>
              <a:t>Make; prototype, brainstormen, problemen achterhalen, keuzes maken, wat gebruik je wel wat niet, en weer prototype</a:t>
            </a:r>
          </a:p>
          <a:p>
            <a:r>
              <a:rPr lang="nl-NL" dirty="0"/>
              <a:t>Release; Wat wordt het plan, wat ga je leren uit het release, wie zijn je partners, je organisatie uitbreiden en blijven verbeteren</a:t>
            </a:r>
          </a:p>
          <a:p>
            <a:endParaRPr lang="nl-NL" dirty="0"/>
          </a:p>
          <a:p>
            <a:endParaRPr lang="nl-NL" dirty="0"/>
          </a:p>
          <a:p>
            <a:r>
              <a:rPr lang="nl-NL" dirty="0"/>
              <a:t>Betere </a:t>
            </a:r>
            <a:r>
              <a:rPr lang="nl-NL" dirty="0" err="1"/>
              <a:t>redesign</a:t>
            </a:r>
            <a:r>
              <a:rPr lang="nl-NL" dirty="0"/>
              <a:t>, materialen selecteren dit blijft een proces wat herhaald. Kan worden</a:t>
            </a:r>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6</a:t>
            </a:fld>
            <a:endParaRPr lang="nl-NL"/>
          </a:p>
        </p:txBody>
      </p:sp>
    </p:spTree>
    <p:extLst>
      <p:ext uri="{BB962C8B-B14F-4D97-AF65-F5344CB8AC3E}">
        <p14:creationId xmlns:p14="http://schemas.microsoft.com/office/powerpoint/2010/main" val="365950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1. Ontwerp om te hechten</a:t>
            </a:r>
          </a:p>
          <a:p>
            <a:pPr algn="l" fontAlgn="base"/>
            <a:r>
              <a:rPr lang="nl-NL" b="0" i="0" dirty="0">
                <a:solidFill>
                  <a:srgbClr val="444444"/>
                </a:solidFill>
                <a:effectLst/>
                <a:latin typeface="Open Sans" panose="020B0606030504020204" pitchFamily="34" charset="0"/>
              </a:rPr>
              <a:t>Deze strategie is voor veel ontwerpers een heilige graal. Zij onderzoeken de manier waarop gebruikers een bepaalde band ontwikkelen met het object dat ze gebruiken. De complexiteit van hechting en bonding is een grote uitdaging.</a:t>
            </a:r>
          </a:p>
          <a:p>
            <a:pPr algn="l" fontAlgn="base"/>
            <a:r>
              <a:rPr lang="nl-NL" b="0" i="0" dirty="0">
                <a:solidFill>
                  <a:srgbClr val="C8C6CA"/>
                </a:solidFill>
                <a:effectLst/>
                <a:latin typeface="Montserrat" panose="00000500000000000000" pitchFamily="2" charset="0"/>
              </a:rPr>
              <a:t>2. Ontwerp voor levensduur</a:t>
            </a:r>
          </a:p>
          <a:p>
            <a:pPr algn="l" fontAlgn="base"/>
            <a:r>
              <a:rPr lang="nl-NL" b="0" i="0" dirty="0">
                <a:solidFill>
                  <a:srgbClr val="444444"/>
                </a:solidFill>
                <a:effectLst/>
                <a:latin typeface="Open Sans" panose="020B0606030504020204" pitchFamily="34" charset="0"/>
              </a:rPr>
              <a:t>Deze strategie is gebaseerd op het definiëren van een optimale productbetrouwbaarheid. Het is een welomschreven technisch gebied. Idealiter zou de levensduur van een product in overeenstemming moeten zijn met de economische en stilistische levensduur.</a:t>
            </a:r>
          </a:p>
          <a:p>
            <a:pPr algn="l" fontAlgn="base"/>
            <a:r>
              <a:rPr lang="nl-NL" b="0" i="0" dirty="0">
                <a:solidFill>
                  <a:srgbClr val="C8C6CA"/>
                </a:solidFill>
                <a:effectLst/>
                <a:latin typeface="Montserrat" panose="00000500000000000000" pitchFamily="2" charset="0"/>
              </a:rPr>
              <a:t>3. Ontwerp voor compatibiliteit</a:t>
            </a:r>
          </a:p>
          <a:p>
            <a:pPr algn="l" fontAlgn="base"/>
            <a:r>
              <a:rPr lang="nl-NL" b="0" i="0" dirty="0">
                <a:solidFill>
                  <a:srgbClr val="444444"/>
                </a:solidFill>
                <a:effectLst/>
                <a:latin typeface="Open Sans" panose="020B0606030504020204" pitchFamily="34" charset="0"/>
              </a:rPr>
              <a:t>Deze strategie is voortdurend in ontwikkeling. Digitale technologie, bijvoorbeeld, valt of staat vaak bij de compatibiliteit met andere systemen. Er is een interessant spanningsveld tussen standaardisatie en persoonlijk maatwerk.</a:t>
            </a:r>
          </a:p>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C8E9E66-F2F4-4D55-BD48-659683298488}" type="slidenum">
              <a:rPr lang="nl-NL" smtClean="0"/>
              <a:t>8</a:t>
            </a:fld>
            <a:endParaRPr lang="nl-NL"/>
          </a:p>
        </p:txBody>
      </p:sp>
    </p:spTree>
    <p:extLst>
      <p:ext uri="{BB962C8B-B14F-4D97-AF65-F5344CB8AC3E}">
        <p14:creationId xmlns:p14="http://schemas.microsoft.com/office/powerpoint/2010/main" val="76377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800"/>
              </a:lnSpc>
              <a:spcAft>
                <a:spcPts val="995"/>
              </a:spcAft>
            </a:pPr>
            <a:r>
              <a:rPr lang="nl-NL" sz="1200" b="1" dirty="0">
                <a:solidFill>
                  <a:srgbClr val="333333"/>
                </a:solidFill>
                <a:effectLst/>
                <a:latin typeface="Arial" panose="020B0604020202020204" pitchFamily="34" charset="0"/>
                <a:ea typeface="Times New Roman" panose="02020603050405020304" pitchFamily="18" charset="0"/>
              </a:rPr>
              <a:t>Duurzaam of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Duurzaam zijn en duurzaam doen is een trend, iedereen wilt groener of maatschappelijker verantwoordelijker bezig zijn. Maar doen consumenten, bedrijven en overheden echt duurzaam of doen ze aan 'greenwashing'.</a:t>
            </a:r>
            <a:endParaRPr lang="nl-NL" sz="1200" dirty="0">
              <a:effectLst/>
              <a:latin typeface="Times New Roman" panose="02020603050405020304" pitchFamily="18" charset="0"/>
              <a:ea typeface="Times New Roman" panose="02020603050405020304" pitchFamily="18" charset="0"/>
            </a:endParaRPr>
          </a:p>
          <a:p>
            <a:pPr algn="l">
              <a:lnSpc>
                <a:spcPts val="1800"/>
              </a:lnSpc>
              <a:spcAft>
                <a:spcPts val="995"/>
              </a:spcAft>
            </a:pPr>
            <a:r>
              <a:rPr lang="nl-NL" sz="1200" dirty="0">
                <a:solidFill>
                  <a:srgbClr val="333333"/>
                </a:solidFill>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Men doet alsof men weloverwogen met het milieu en/of andere maatschappelijke thema's omgaat, maar dit blijkt vaak niet meer dan 'een likje verf' te zijn. Informatie over hoe bedrijven dit doen kan je op de volgende website vinden: </a:t>
            </a:r>
            <a:r>
              <a:rPr lang="nl-NL" sz="1200" u="sng" dirty="0">
                <a:solidFill>
                  <a:srgbClr val="0088CC"/>
                </a:solidFill>
                <a:effectLst/>
                <a:latin typeface="Arial" panose="020B0604020202020204" pitchFamily="34" charset="0"/>
                <a:ea typeface="Times New Roman" panose="02020603050405020304" pitchFamily="18" charset="0"/>
                <a:hlinkClick r:id="rId3"/>
              </a:rPr>
              <a:t>https://thegreenguide.nl/greenwashing/</a:t>
            </a:r>
            <a:br>
              <a:rPr lang="nl-NL" sz="1200" dirty="0">
                <a:solidFill>
                  <a:srgbClr val="333333"/>
                </a:solidFill>
                <a:effectLst/>
                <a:latin typeface="Arial" panose="020B0604020202020204" pitchFamily="34" charset="0"/>
                <a:ea typeface="Times New Roman" panose="02020603050405020304" pitchFamily="18" charset="0"/>
              </a:rPr>
            </a:br>
            <a:br>
              <a:rPr lang="nl-NL" sz="1200" dirty="0">
                <a:solidFill>
                  <a:srgbClr val="333333"/>
                </a:solidFill>
                <a:effectLst/>
                <a:latin typeface="Arial" panose="020B0604020202020204" pitchFamily="34" charset="0"/>
                <a:ea typeface="Times New Roman" panose="02020603050405020304" pitchFamily="18" charset="0"/>
              </a:rPr>
            </a:br>
            <a:r>
              <a:rPr lang="nl-NL" sz="1200" dirty="0">
                <a:solidFill>
                  <a:srgbClr val="333333"/>
                </a:solidFill>
                <a:effectLst/>
                <a:latin typeface="Arial" panose="020B0604020202020204" pitchFamily="34" charset="0"/>
                <a:ea typeface="Times New Roman" panose="02020603050405020304" pitchFamily="18" charset="0"/>
              </a:rPr>
              <a:t>Hoe kunnen kan iemand zich onderscheiden van greenwashing, kan dan ook een belangrijke vraag zijn van een stakeholder. </a:t>
            </a:r>
            <a:endParaRPr lang="nl-NL" sz="12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A7572490-B1C4-40AD-89E9-415AAB15CD88}" type="slidenum">
              <a:rPr lang="nl-NL" smtClean="0"/>
              <a:t>10</a:t>
            </a:fld>
            <a:endParaRPr lang="nl-NL"/>
          </a:p>
        </p:txBody>
      </p:sp>
    </p:spTree>
    <p:extLst>
      <p:ext uri="{BB962C8B-B14F-4D97-AF65-F5344CB8AC3E}">
        <p14:creationId xmlns:p14="http://schemas.microsoft.com/office/powerpoint/2010/main" val="251324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12</a:t>
            </a:fld>
            <a:endParaRPr lang="nl-NL"/>
          </a:p>
        </p:txBody>
      </p:sp>
    </p:spTree>
    <p:extLst>
      <p:ext uri="{BB962C8B-B14F-4D97-AF65-F5344CB8AC3E}">
        <p14:creationId xmlns:p14="http://schemas.microsoft.com/office/powerpoint/2010/main" val="392979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333333"/>
                </a:solidFill>
                <a:effectLst/>
                <a:latin typeface="verdana" panose="020B0604030504040204" pitchFamily="34" charset="0"/>
              </a:rPr>
              <a:t>Natuur beleven in je eigen woon-, school- of werkomgeving… dat kan ook in de stad. Steeds meer natuur ontdekt de stad, en daarmee wordt de stad een eigen ecosysteem met een breed palet aan plant- en diersoorten. De inrichting van de stad is daarbij bepalend voor de soorten die zich er vestigen. Een stenig stadslandschap trekt vooral stadsduiven, kraaiachtigen en meeuwen. Een stad met lommerrijk groen, tuinen, straatbomen, bermen en plantsoenen met bloemrijk grasland, struweel en kleine wateren zorgt voor zangvogels, vlinders en egels. Ook groene daken en groene gevels dragen bij aan de natuurwaarde.</a:t>
            </a:r>
          </a:p>
          <a:p>
            <a:pPr algn="l" fontAlgn="base"/>
            <a:endParaRPr lang="nl-NL" b="0" i="0" dirty="0">
              <a:solidFill>
                <a:srgbClr val="333333"/>
              </a:solidFill>
              <a:effectLst/>
              <a:latin typeface="verdana" panose="020B0604030504040204" pitchFamily="34" charset="0"/>
            </a:endParaRPr>
          </a:p>
          <a:p>
            <a:pPr algn="l" fontAlgn="base"/>
            <a:r>
              <a:rPr lang="nl-NL" b="0" i="0" dirty="0">
                <a:solidFill>
                  <a:srgbClr val="333333"/>
                </a:solidFill>
                <a:effectLst/>
                <a:latin typeface="verdana" panose="020B0604030504040204" pitchFamily="34" charset="0"/>
              </a:rPr>
              <a:t>Door het toepassen van ecologisch beheer in publiek en privaat groen dragen burgers, bedrijven en de lokale overheid bij aan het behoud van bijzondere en bedreigde soorten zoals wilde bijen. Deze bijzondere soorten vragen namelijk meer dan een standaardgazon; ze willen liever een gevarieerde biotoop met veel inheemse planten. Ook zorgt zo’n natuurlijke stad voor een omgeving waarin kinderen en volwassenen zich kunnen verwonderen over de rijke verscheidenheid van de stadse biodiversiteit.</a:t>
            </a:r>
          </a:p>
          <a:p>
            <a:endParaRPr lang="nl-NL" dirty="0"/>
          </a:p>
        </p:txBody>
      </p:sp>
      <p:sp>
        <p:nvSpPr>
          <p:cNvPr id="4" name="Tijdelijke aanduiding voor dianummer 3"/>
          <p:cNvSpPr>
            <a:spLocks noGrp="1"/>
          </p:cNvSpPr>
          <p:nvPr>
            <p:ph type="sldNum" sz="quarter" idx="5"/>
          </p:nvPr>
        </p:nvSpPr>
        <p:spPr/>
        <p:txBody>
          <a:bodyPr/>
          <a:lstStyle/>
          <a:p>
            <a:fld id="{F1BE1F60-7785-41E4-B65C-A28185F87A85}" type="slidenum">
              <a:rPr lang="nl-NL" smtClean="0"/>
              <a:t>13</a:t>
            </a:fld>
            <a:endParaRPr lang="nl-NL"/>
          </a:p>
        </p:txBody>
      </p:sp>
    </p:spTree>
    <p:extLst>
      <p:ext uri="{BB962C8B-B14F-4D97-AF65-F5344CB8AC3E}">
        <p14:creationId xmlns:p14="http://schemas.microsoft.com/office/powerpoint/2010/main" val="378257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het verleden is gebleken dat exoten vaak een negatieve impact kunnen hebben op organisme die al leefde in het desbetreffende gebied. </a:t>
            </a:r>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14</a:t>
            </a:fld>
            <a:endParaRPr lang="nl-NL"/>
          </a:p>
        </p:txBody>
      </p:sp>
    </p:spTree>
    <p:extLst>
      <p:ext uri="{BB962C8B-B14F-4D97-AF65-F5344CB8AC3E}">
        <p14:creationId xmlns:p14="http://schemas.microsoft.com/office/powerpoint/2010/main" val="86543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76B89E9-C175-407F-92C2-DDDC49FBB1B6}" type="datetimeFigureOut">
              <a:rPr lang="nl-NL" smtClean="0"/>
              <a:t>29-6-2022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944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398329D6-3A08-447A-8A64-ECBA9C48BE7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06995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685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2314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45391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14351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749489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585940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268949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2197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76B89E9-C175-407F-92C2-DDDC49FBB1B6}" type="datetimeFigureOut">
              <a:rPr lang="nl-NL" smtClean="0"/>
              <a:t>29-6-2022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2094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Tree>
    <p:extLst>
      <p:ext uri="{BB962C8B-B14F-4D97-AF65-F5344CB8AC3E}">
        <p14:creationId xmlns:p14="http://schemas.microsoft.com/office/powerpoint/2010/main" val="413444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76B89E9-C175-407F-92C2-DDDC49FBB1B6}" type="datetimeFigureOut">
              <a:rPr lang="nl-NL" smtClean="0"/>
              <a:t>29-6-2022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97592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76B89E9-C175-407F-92C2-DDDC49FBB1B6}" type="datetimeFigureOut">
              <a:rPr lang="nl-NL" smtClean="0"/>
              <a:t>29-6-2022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06712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09168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98329D6-3A08-447A-8A64-ECBA9C48BE7B}"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62563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398329D6-3A08-447A-8A64-ECBA9C48BE7B}"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6937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398329D6-3A08-447A-8A64-ECBA9C48BE7B}"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4777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76B89E9-C175-407F-92C2-DDDC49FBB1B6}"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Tree>
    <p:extLst>
      <p:ext uri="{BB962C8B-B14F-4D97-AF65-F5344CB8AC3E}">
        <p14:creationId xmlns:p14="http://schemas.microsoft.com/office/powerpoint/2010/main" val="42720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76B89E9-C175-407F-92C2-DDDC49FBB1B6}" type="datetimeFigureOut">
              <a:rPr lang="nl-NL" smtClean="0"/>
              <a:t>29-6-2022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521399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76B89E9-C175-407F-92C2-DDDC49FBB1B6}" type="datetimeFigureOut">
              <a:rPr lang="nl-NL" smtClean="0"/>
              <a:t>29-6-2022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Tree>
    <p:extLst>
      <p:ext uri="{BB962C8B-B14F-4D97-AF65-F5344CB8AC3E}">
        <p14:creationId xmlns:p14="http://schemas.microsoft.com/office/powerpoint/2010/main" val="3393759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76B89E9-C175-407F-92C2-DDDC49FBB1B6}"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85697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76B89E9-C175-407F-92C2-DDDC49FBB1B6}" type="datetimeFigureOut">
              <a:rPr lang="nl-NL" smtClean="0"/>
              <a:t>29-6-2022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5739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BCE09-9E42-4F60-8A3C-202361940A0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E74D09-98CE-4270-9517-740EDFBB8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45A5E1A-CD26-4A14-BB6B-9FF0CBF0FE10}"/>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389BEEEA-6E8A-4739-91AE-CD6FED89D9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17404-93EC-4F0C-B2D9-1D814A1B21A3}"/>
              </a:ext>
            </a:extLst>
          </p:cNvPr>
          <p:cNvSpPr>
            <a:spLocks noGrp="1"/>
          </p:cNvSpPr>
          <p:nvPr>
            <p:ph type="sldNum" sz="quarter" idx="12"/>
          </p:nvPr>
        </p:nvSpPr>
        <p:spPr/>
        <p:txBody>
          <a:bodyPr/>
          <a:lstStyle/>
          <a:p>
            <a:fld id="{398329D6-3A08-447A-8A64-ECBA9C48BE7B}" type="slidenum">
              <a:rPr lang="nl-NL" smtClean="0"/>
              <a:t>‹nr.›</a:t>
            </a:fld>
            <a:endParaRPr lang="nl-NL"/>
          </a:p>
        </p:txBody>
      </p:sp>
    </p:spTree>
    <p:extLst>
      <p:ext uri="{BB962C8B-B14F-4D97-AF65-F5344CB8AC3E}">
        <p14:creationId xmlns:p14="http://schemas.microsoft.com/office/powerpoint/2010/main" val="273439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398329D6-3A08-447A-8A64-ECBA9C48BE7B}" type="slidenum">
              <a:rPr lang="nl-NL" smtClean="0"/>
              <a:t>‹nr.›</a:t>
            </a:fld>
            <a:endParaRPr lang="nl-NL"/>
          </a:p>
        </p:txBody>
      </p:sp>
    </p:spTree>
    <p:extLst>
      <p:ext uri="{BB962C8B-B14F-4D97-AF65-F5344CB8AC3E}">
        <p14:creationId xmlns:p14="http://schemas.microsoft.com/office/powerpoint/2010/main" val="3463036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0D5FE-E705-487D-B07D-0B8BBF0197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8309D2-48DC-4E51-A836-D623C1D8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2521AF-A533-48C4-9E38-21C58062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F5E57-D277-4EF7-A7A8-4D396467654E}"/>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6" name="Tijdelijke aanduiding voor voettekst 5">
            <a:extLst>
              <a:ext uri="{FF2B5EF4-FFF2-40B4-BE49-F238E27FC236}">
                <a16:creationId xmlns:a16="http://schemas.microsoft.com/office/drawing/2014/main" id="{B490725D-E5A2-470C-880E-2BDBADF202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D52A75-BFB1-4E90-B243-7E67DF41A7EE}"/>
              </a:ext>
            </a:extLst>
          </p:cNvPr>
          <p:cNvSpPr>
            <a:spLocks noGrp="1"/>
          </p:cNvSpPr>
          <p:nvPr>
            <p:ph type="sldNum" sz="quarter" idx="12"/>
          </p:nvPr>
        </p:nvSpPr>
        <p:spPr/>
        <p:txBody>
          <a:bodyPr/>
          <a:lstStyle/>
          <a:p>
            <a:fld id="{398329D6-3A08-447A-8A64-ECBA9C48BE7B}" type="slidenum">
              <a:rPr lang="nl-NL" smtClean="0"/>
              <a:t>‹nr.›</a:t>
            </a:fld>
            <a:endParaRPr lang="nl-NL"/>
          </a:p>
        </p:txBody>
      </p:sp>
    </p:spTree>
    <p:extLst>
      <p:ext uri="{BB962C8B-B14F-4D97-AF65-F5344CB8AC3E}">
        <p14:creationId xmlns:p14="http://schemas.microsoft.com/office/powerpoint/2010/main" val="4060037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29-6-2022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602153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1331123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2CB7A16-B0F8-444F-AD72-98734579981F}" type="datetimeFigureOut">
              <a:rPr lang="nl-NL" smtClean="0"/>
              <a:t>29-6-2022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991383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2CB7A16-B0F8-444F-AD72-98734579981F}" type="datetimeFigureOut">
              <a:rPr lang="nl-NL" smtClean="0"/>
              <a:t>29-6-2022</a:t>
            </a:fld>
            <a:endParaRPr lang="nl-NL"/>
          </a:p>
        </p:txBody>
      </p:sp>
    </p:spTree>
    <p:extLst>
      <p:ext uri="{BB962C8B-B14F-4D97-AF65-F5344CB8AC3E}">
        <p14:creationId xmlns:p14="http://schemas.microsoft.com/office/powerpoint/2010/main" val="1650207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631257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07887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918117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398329D6-3A08-447A-8A64-ECBA9C48BE7B}"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76B89E9-C175-407F-92C2-DDDC49FBB1B6}" type="datetimeFigureOut">
              <a:rPr lang="nl-NL" smtClean="0"/>
              <a:t>29-6-2022</a:t>
            </a:fld>
            <a:endParaRPr lang="nl-NL"/>
          </a:p>
        </p:txBody>
      </p:sp>
    </p:spTree>
    <p:extLst>
      <p:ext uri="{BB962C8B-B14F-4D97-AF65-F5344CB8AC3E}">
        <p14:creationId xmlns:p14="http://schemas.microsoft.com/office/powerpoint/2010/main" val="2191066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12250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65233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50425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948276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30104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802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713880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364506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91625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18367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Tree>
    <p:extLst>
      <p:ext uri="{BB962C8B-B14F-4D97-AF65-F5344CB8AC3E}">
        <p14:creationId xmlns:p14="http://schemas.microsoft.com/office/powerpoint/2010/main" val="1689592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798932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29-6-2022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986045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29-6-2022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56854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29-6-2022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63914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380471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326089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85164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57D6BB8F-B41B-46AC-9143-E23CA14F9AE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5201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Tree>
    <p:extLst>
      <p:ext uri="{BB962C8B-B14F-4D97-AF65-F5344CB8AC3E}">
        <p14:creationId xmlns:p14="http://schemas.microsoft.com/office/powerpoint/2010/main" val="2516947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29-6-2022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48354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98329D6-3A08-447A-8A64-ECBA9C48BE7B}"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86786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29-6-2022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Tree>
    <p:extLst>
      <p:ext uri="{BB962C8B-B14F-4D97-AF65-F5344CB8AC3E}">
        <p14:creationId xmlns:p14="http://schemas.microsoft.com/office/powerpoint/2010/main" val="862400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29-6-2022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288129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2118275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6/29/2022</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21674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85646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398329D6-3A08-447A-8A64-ECBA9C48BE7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1095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398329D6-3A08-447A-8A64-ECBA9C48BE7B}"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0076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176B89E9-C175-407F-92C2-DDDC49FBB1B6}"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398329D6-3A08-447A-8A64-ECBA9C48BE7B}"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577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12CB7A16-B0F8-444F-AD72-98734579981F}" type="datetimeFigureOut">
              <a:rPr lang="nl-NL" smtClean="0"/>
              <a:t>29-6-2022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57D6BB8F-B41B-46AC-9143-E23CA14F9AE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5318403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nvwa.nl/onderwerpen/invasieve-exoten/unielijst-invasieve-exoten" TargetMode="External"/><Relationship Id="rId2" Type="http://schemas.openxmlformats.org/officeDocument/2006/relationships/notesSlide" Target="../notesSlides/notesSlide9.xml"/><Relationship Id="rId1" Type="http://schemas.openxmlformats.org/officeDocument/2006/relationships/slideLayout" Target="../slideLayouts/slideLayout63.xml"/><Relationship Id="rId5" Type="http://schemas.openxmlformats.org/officeDocument/2006/relationships/image" Target="../media/image34.pn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u.nl/economie/6124847/klimaatverandering-kan-volgens-economen-15-biljoen-euro-per-jaar-kosten.html#:~:text=Klimaatverandering%20kan%20volgens%20economen%201%2C5%20biljoen%20euro%20per%20jaar%20kosten,-30%20maart%202021&amp;text=Zonder%20een%20drastische%20aanpak%20van,44%20biljoen%20euro)%20per%20jaar." TargetMode="External"/><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irculardesignguide.com/methods"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682C8FCF-5CD0-5922-89FC-B77F8E347551}"/>
              </a:ext>
            </a:extLst>
          </p:cNvPr>
          <p:cNvSpPr>
            <a:spLocks noGrp="1"/>
          </p:cNvSpPr>
          <p:nvPr>
            <p:ph type="subTitle" idx="1"/>
          </p:nvPr>
        </p:nvSpPr>
        <p:spPr>
          <a:xfrm>
            <a:off x="374650" y="5155915"/>
            <a:ext cx="7668000" cy="973424"/>
          </a:xfrm>
        </p:spPr>
        <p:txBody>
          <a:bodyPr/>
          <a:lstStyle/>
          <a:p>
            <a:r>
              <a:rPr kumimoji="0" lang="en-US" sz="3200" b="0" i="1" u="none" strike="noStrike" kern="1200" cap="none" spc="0" normalizeH="0" baseline="0" noProof="0" dirty="0" err="1">
                <a:ln>
                  <a:noFill/>
                </a:ln>
                <a:effectLst/>
                <a:uLnTx/>
                <a:uFillTx/>
              </a:rPr>
              <a:t>Inrichting</a:t>
            </a:r>
            <a:r>
              <a:rPr kumimoji="0" lang="en-US" sz="3200" b="0" i="1" u="none" strike="noStrike" kern="1200" cap="none" spc="0" normalizeH="0" baseline="0" noProof="0" dirty="0">
                <a:ln>
                  <a:noFill/>
                </a:ln>
                <a:effectLst/>
                <a:uLnTx/>
                <a:uFillTx/>
              </a:rPr>
              <a:t> van </a:t>
            </a:r>
            <a:r>
              <a:rPr kumimoji="0" lang="en-US" sz="3200" b="0" i="1" u="none" strike="noStrike" kern="1200" cap="none" spc="0" normalizeH="0" baseline="0" noProof="0" dirty="0" err="1">
                <a:ln>
                  <a:noFill/>
                </a:ln>
                <a:effectLst/>
                <a:uLnTx/>
                <a:uFillTx/>
              </a:rPr>
              <a:t>een</a:t>
            </a:r>
            <a:r>
              <a:rPr kumimoji="0" lang="en-US" sz="3200" b="0" i="1" u="none" strike="noStrike" kern="1200" cap="none" spc="0" normalizeH="0" baseline="0" noProof="0" dirty="0">
                <a:ln>
                  <a:noFill/>
                </a:ln>
                <a:effectLst/>
                <a:uLnTx/>
                <a:uFillTx/>
              </a:rPr>
              <a:t> </a:t>
            </a:r>
            <a:r>
              <a:rPr kumimoji="0" lang="en-US" sz="3200" b="0" i="1" u="none" strike="noStrike" kern="1200" cap="none" spc="0" normalizeH="0" baseline="0" noProof="0" dirty="0" err="1">
                <a:ln>
                  <a:noFill/>
                </a:ln>
                <a:effectLst/>
                <a:uLnTx/>
                <a:uFillTx/>
              </a:rPr>
              <a:t>gebied</a:t>
            </a:r>
            <a:endParaRPr lang="en-US" dirty="0"/>
          </a:p>
        </p:txBody>
      </p:sp>
      <p:sp>
        <p:nvSpPr>
          <p:cNvPr id="3" name="Titel 2">
            <a:extLst>
              <a:ext uri="{FF2B5EF4-FFF2-40B4-BE49-F238E27FC236}">
                <a16:creationId xmlns:a16="http://schemas.microsoft.com/office/drawing/2014/main" id="{AF848199-0177-4C3D-9C48-62B72934BECA}"/>
              </a:ext>
            </a:extLst>
          </p:cNvPr>
          <p:cNvSpPr>
            <a:spLocks noGrp="1"/>
          </p:cNvSpPr>
          <p:nvPr>
            <p:ph type="ctrTitle"/>
          </p:nvPr>
        </p:nvSpPr>
        <p:spPr>
          <a:xfrm>
            <a:off x="371475" y="2824163"/>
            <a:ext cx="7668000" cy="2082553"/>
          </a:xfrm>
        </p:spPr>
        <p:txBody>
          <a:bodyPr wrap="square" anchor="b">
            <a:normAutofit/>
          </a:bodyPr>
          <a:lstStyle/>
          <a:p>
            <a:pPr marL="0" marR="0" lvl="0" indent="0" defTabSz="914400" rtl="0" eaLnBrk="1" fontAlgn="auto" latinLnBrk="0" hangingPunct="1">
              <a:spcBef>
                <a:spcPct val="0"/>
              </a:spcBef>
              <a:spcAft>
                <a:spcPts val="600"/>
              </a:spcAft>
              <a:buClrTx/>
              <a:buSzTx/>
              <a:buFontTx/>
              <a:buNone/>
              <a:tabLst/>
              <a:defRPr/>
            </a:pPr>
            <a:r>
              <a:rPr kumimoji="0" lang="en-US" sz="3600" b="0" i="0" u="none" strike="noStrike" kern="1200" cap="none" spc="0" normalizeH="0" baseline="0" noProof="0" dirty="0" err="1">
                <a:ln>
                  <a:noFill/>
                </a:ln>
                <a:effectLst/>
                <a:uLnTx/>
                <a:uFillTx/>
              </a:rPr>
              <a:t>Circulaire</a:t>
            </a:r>
            <a:r>
              <a:rPr kumimoji="0" lang="en-US" sz="3600" b="0" i="0" u="none" strike="noStrike" kern="1200" cap="none" spc="0" normalizeH="0" baseline="0" noProof="0" dirty="0">
                <a:ln>
                  <a:noFill/>
                </a:ln>
                <a:effectLst/>
                <a:uLnTx/>
                <a:uFillTx/>
              </a:rPr>
              <a:t> </a:t>
            </a:r>
            <a:r>
              <a:rPr kumimoji="0" lang="en-US" sz="3600" b="0" i="0" u="none" strike="noStrike" kern="1200" cap="none" spc="0" normalizeH="0" baseline="0" noProof="0" dirty="0" err="1">
                <a:ln>
                  <a:noFill/>
                </a:ln>
                <a:effectLst/>
                <a:uLnTx/>
                <a:uFillTx/>
              </a:rPr>
              <a:t>Economie</a:t>
            </a:r>
            <a:br>
              <a:rPr kumimoji="0" lang="en-US" sz="3600" b="0" i="1" u="none" strike="noStrike" kern="1200" cap="none" spc="0" normalizeH="0" baseline="0" noProof="0" dirty="0">
                <a:ln>
                  <a:noFill/>
                </a:ln>
                <a:effectLst/>
                <a:uLnTx/>
                <a:uFillTx/>
              </a:rPr>
            </a:br>
            <a:r>
              <a:rPr lang="en-US" sz="3600" i="1" dirty="0" err="1"/>
              <a:t>Periode</a:t>
            </a:r>
            <a:r>
              <a:rPr lang="en-US" sz="3600" i="1" dirty="0"/>
              <a:t> 4 - </a:t>
            </a:r>
            <a:r>
              <a:rPr lang="en-US" sz="3600" i="1" dirty="0" err="1"/>
              <a:t>herhaling</a:t>
            </a:r>
            <a:br>
              <a:rPr kumimoji="0" lang="en-US" sz="3600" b="0" i="1" u="none" strike="noStrike" kern="1200" cap="none" spc="0" normalizeH="0" baseline="0" noProof="0" dirty="0">
                <a:ln>
                  <a:noFill/>
                </a:ln>
                <a:effectLst/>
                <a:uLnTx/>
                <a:uFillTx/>
              </a:rPr>
            </a:br>
            <a:endParaRPr lang="nl-NL" sz="3600" dirty="0"/>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818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2C772A-2721-4CB1-BDC6-5B2D842D5F59}"/>
              </a:ext>
            </a:extLst>
          </p:cNvPr>
          <p:cNvSpPr>
            <a:spLocks noGrp="1"/>
          </p:cNvSpPr>
          <p:nvPr>
            <p:ph type="title"/>
          </p:nvPr>
        </p:nvSpPr>
        <p:spPr>
          <a:xfrm>
            <a:off x="609601" y="273050"/>
            <a:ext cx="4011084" cy="455613"/>
          </a:xfrm>
        </p:spPr>
        <p:txBody>
          <a:bodyPr/>
          <a:lstStyle/>
          <a:p>
            <a:r>
              <a:rPr lang="nl-NL" sz="2400" dirty="0"/>
              <a:t>‘Greenwashing’ </a:t>
            </a:r>
          </a:p>
        </p:txBody>
      </p:sp>
      <p:pic>
        <p:nvPicPr>
          <p:cNvPr id="1026" name="Picture 2">
            <a:extLst>
              <a:ext uri="{FF2B5EF4-FFF2-40B4-BE49-F238E27FC236}">
                <a16:creationId xmlns:a16="http://schemas.microsoft.com/office/drawing/2014/main" id="{6C288164-0D05-49EF-9FE4-2417B49C955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587022" y="929369"/>
            <a:ext cx="5995378" cy="399432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5FC630C4-3016-4DBF-90C3-81EF51B69AA4}"/>
              </a:ext>
            </a:extLst>
          </p:cNvPr>
          <p:cNvSpPr>
            <a:spLocks noGrp="1"/>
          </p:cNvSpPr>
          <p:nvPr>
            <p:ph type="body" sz="half" idx="2"/>
          </p:nvPr>
        </p:nvSpPr>
        <p:spPr>
          <a:xfrm>
            <a:off x="609601" y="929369"/>
            <a:ext cx="4011084" cy="5196795"/>
          </a:xfrm>
        </p:spPr>
        <p:txBody>
          <a:bodyPr>
            <a:normAutofit/>
          </a:bodyPr>
          <a:lstStyle/>
          <a:p>
            <a:r>
              <a:rPr lang="nl-NL" sz="1800" dirty="0">
                <a:effectLst/>
                <a:latin typeface="Arial" panose="020B0604020202020204" pitchFamily="34" charset="0"/>
                <a:ea typeface="Times New Roman" panose="02020603050405020304" pitchFamily="18" charset="0"/>
              </a:rPr>
              <a:t>Greenwashing is het zich groener of maatschappelijk verantwoordelijker voordoen dan een bedrijf of organisatie daadwerkelijk is. </a:t>
            </a:r>
          </a:p>
          <a:p>
            <a:endParaRPr lang="nl-NL" sz="1800" dirty="0"/>
          </a:p>
        </p:txBody>
      </p:sp>
      <p:sp>
        <p:nvSpPr>
          <p:cNvPr id="5" name="Tijdelijke aanduiding voor tekst 9">
            <a:extLst>
              <a:ext uri="{FF2B5EF4-FFF2-40B4-BE49-F238E27FC236}">
                <a16:creationId xmlns:a16="http://schemas.microsoft.com/office/drawing/2014/main" id="{19014EE7-9E07-C965-BBE7-8AF3AE86683B}"/>
              </a:ext>
            </a:extLst>
          </p:cNvPr>
          <p:cNvSpPr txBox="1">
            <a:spLocks/>
          </p:cNvSpPr>
          <p:nvPr/>
        </p:nvSpPr>
        <p:spPr>
          <a:xfrm>
            <a:off x="609600" y="2824480"/>
            <a:ext cx="5645150" cy="2197417"/>
          </a:xfrm>
          <a:prstGeom prst="rect">
            <a:avLst/>
          </a:prstGeom>
        </p:spPr>
        <p:txBody>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nl-NL" dirty="0"/>
              <a:t>Verborgen </a:t>
            </a:r>
            <a:r>
              <a:rPr lang="nl-NL" dirty="0" err="1"/>
              <a:t>trade</a:t>
            </a:r>
            <a:r>
              <a:rPr lang="nl-NL" dirty="0"/>
              <a:t>-off</a:t>
            </a:r>
          </a:p>
          <a:p>
            <a:pPr marL="342900" indent="-342900">
              <a:buFont typeface="Arial" panose="020B0604020202020204" pitchFamily="34" charset="0"/>
              <a:buAutoNum type="arabicPeriod"/>
            </a:pPr>
            <a:r>
              <a:rPr lang="nl-NL" dirty="0"/>
              <a:t>Geen bewijs leveren</a:t>
            </a:r>
          </a:p>
          <a:p>
            <a:pPr marL="342900" indent="-342900">
              <a:buFont typeface="Arial" panose="020B0604020202020204" pitchFamily="34" charset="0"/>
              <a:buAutoNum type="arabicPeriod"/>
            </a:pPr>
            <a:r>
              <a:rPr lang="nl-NL" dirty="0"/>
              <a:t>Vaag blijven</a:t>
            </a:r>
          </a:p>
          <a:p>
            <a:pPr marL="342900" indent="-342900">
              <a:buFont typeface="Arial" panose="020B0604020202020204" pitchFamily="34" charset="0"/>
              <a:buAutoNum type="arabicPeriod"/>
            </a:pPr>
            <a:r>
              <a:rPr lang="nl-NL" dirty="0"/>
              <a:t>Irrelevante claims maken</a:t>
            </a:r>
          </a:p>
          <a:p>
            <a:pPr marL="342900" indent="-342900">
              <a:buFont typeface="Arial" panose="020B0604020202020204" pitchFamily="34" charset="0"/>
              <a:buAutoNum type="arabicPeriod"/>
            </a:pPr>
            <a:r>
              <a:rPr lang="nl-NL" dirty="0"/>
              <a:t>Kiezen tussen twee kwaden</a:t>
            </a:r>
          </a:p>
          <a:p>
            <a:pPr marL="342900" indent="-342900">
              <a:buFont typeface="Arial" panose="020B0604020202020204" pitchFamily="34" charset="0"/>
              <a:buAutoNum type="arabicPeriod"/>
            </a:pPr>
            <a:r>
              <a:rPr lang="nl-NL" dirty="0"/>
              <a:t>Liegen</a:t>
            </a:r>
          </a:p>
          <a:p>
            <a:pPr marL="342900" indent="-342900">
              <a:buFont typeface="Arial" panose="020B0604020202020204" pitchFamily="34" charset="0"/>
              <a:buAutoNum type="arabicPeriod"/>
            </a:pPr>
            <a:r>
              <a:rPr lang="nl-NL" dirty="0"/>
              <a:t>Aanbidden van valse labels</a:t>
            </a:r>
          </a:p>
          <a:p>
            <a:pPr marL="342900" indent="-342900">
              <a:buFont typeface="Arial" panose="020B0604020202020204" pitchFamily="34" charset="0"/>
              <a:buAutoNum type="arabicPeriod"/>
            </a:pPr>
            <a:endParaRPr lang="nl-NL" dirty="0"/>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4343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252FD5D0-D781-4F8B-9DC7-7225EB764EA5}"/>
              </a:ext>
            </a:extLst>
          </p:cNvPr>
          <p:cNvPicPr>
            <a:picLocks noGrp="1" noChangeAspect="1"/>
          </p:cNvPicPr>
          <p:nvPr>
            <p:ph idx="1"/>
          </p:nvPr>
        </p:nvPicPr>
        <p:blipFill>
          <a:blip r:embed="rId2"/>
          <a:stretch>
            <a:fillRect/>
          </a:stretch>
        </p:blipFill>
        <p:spPr>
          <a:xfrm>
            <a:off x="7421563" y="2286000"/>
            <a:ext cx="1695450" cy="2276475"/>
          </a:xfrm>
          <a:prstGeom prst="rect">
            <a:avLst/>
          </a:prstGeom>
        </p:spPr>
      </p:pic>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153551"/>
            <a:ext cx="5312899" cy="5106572"/>
          </a:xfrm>
        </p:spPr>
        <p:txBody>
          <a:bodyPr>
            <a:normAutofit/>
          </a:bodyPr>
          <a:lstStyle/>
          <a:p>
            <a:r>
              <a:rPr lang="nl-NL" sz="2000" b="1" dirty="0" err="1"/>
              <a:t>Biobased</a:t>
            </a:r>
            <a:r>
              <a:rPr lang="nl-NL" sz="2000" b="1" dirty="0"/>
              <a:t> en circulaire (bouw)materialen</a:t>
            </a:r>
          </a:p>
          <a:p>
            <a:pPr marL="285750" indent="-285750">
              <a:buFontTx/>
              <a:buChar char="-"/>
            </a:pPr>
            <a:r>
              <a:rPr lang="nl-NL" sz="2000" dirty="0"/>
              <a:t>Je kan van de volgende materialen uitleggen hoe duurzaam ze zijn:</a:t>
            </a:r>
          </a:p>
          <a:p>
            <a:pPr marL="742953" lvl="1" indent="-285750">
              <a:buFontTx/>
              <a:buChar char="-"/>
            </a:pPr>
            <a:r>
              <a:rPr lang="nl-NL" sz="1800" dirty="0"/>
              <a:t>Bamboe</a:t>
            </a:r>
          </a:p>
          <a:p>
            <a:pPr marL="742953" lvl="1" indent="-285750">
              <a:buFontTx/>
              <a:buChar char="-"/>
            </a:pPr>
            <a:r>
              <a:rPr lang="nl-NL" sz="1800" dirty="0"/>
              <a:t>Hout</a:t>
            </a:r>
          </a:p>
          <a:p>
            <a:pPr marL="742953" lvl="1" indent="-285750">
              <a:buFontTx/>
              <a:buChar char="-"/>
            </a:pPr>
            <a:r>
              <a:rPr lang="nl-NL" sz="1800" dirty="0"/>
              <a:t>Hennep</a:t>
            </a:r>
          </a:p>
          <a:p>
            <a:pPr marL="742953" lvl="1" indent="-285750">
              <a:buFontTx/>
              <a:buChar char="-"/>
            </a:pPr>
            <a:r>
              <a:rPr lang="nl-NL" sz="1800" dirty="0"/>
              <a:t>Bio-composiet</a:t>
            </a:r>
          </a:p>
          <a:p>
            <a:pPr marL="742953" lvl="1" indent="-285750">
              <a:buFontTx/>
              <a:buChar char="-"/>
            </a:pPr>
            <a:r>
              <a:rPr lang="nl-NL" sz="1800" dirty="0"/>
              <a:t>Mycelium</a:t>
            </a:r>
          </a:p>
          <a:p>
            <a:pPr marL="285750" indent="-285750">
              <a:buFontTx/>
              <a:buChar char="-"/>
            </a:pPr>
            <a:r>
              <a:rPr lang="nl-NL" sz="2000" dirty="0"/>
              <a:t>Je kan van de volgende materialen enkele toepassingen benoemen:</a:t>
            </a:r>
          </a:p>
          <a:p>
            <a:pPr marL="742953" lvl="1" indent="-285750">
              <a:buFontTx/>
              <a:buChar char="-"/>
            </a:pPr>
            <a:r>
              <a:rPr lang="nl-NL" sz="1800" dirty="0"/>
              <a:t>Bamboe</a:t>
            </a:r>
          </a:p>
          <a:p>
            <a:pPr marL="742953" lvl="1" indent="-285750">
              <a:buFontTx/>
              <a:buChar char="-"/>
            </a:pPr>
            <a:r>
              <a:rPr lang="nl-NL" sz="1800" dirty="0"/>
              <a:t>hout</a:t>
            </a:r>
          </a:p>
          <a:p>
            <a:pPr marL="742953" lvl="1" indent="-285750">
              <a:buFontTx/>
              <a:buChar char="-"/>
            </a:pPr>
            <a:r>
              <a:rPr lang="nl-NL" sz="1800" dirty="0"/>
              <a:t>Hennep</a:t>
            </a:r>
          </a:p>
          <a:p>
            <a:pPr marL="742953" lvl="1" indent="-285750">
              <a:buFontTx/>
              <a:buChar char="-"/>
            </a:pPr>
            <a:r>
              <a:rPr lang="nl-NL" sz="1800" dirty="0"/>
              <a:t>Bio-composiet</a:t>
            </a:r>
          </a:p>
          <a:p>
            <a:pPr marL="742953" lvl="1" indent="-285750">
              <a:buFontTx/>
              <a:buChar char="-"/>
            </a:pPr>
            <a:r>
              <a:rPr lang="nl-NL" sz="1800" dirty="0"/>
              <a:t>Mycelium</a:t>
            </a:r>
          </a:p>
          <a:p>
            <a:pPr marL="742953" lvl="1" indent="-285750">
              <a:buFontTx/>
              <a:buChar char="-"/>
            </a:pPr>
            <a:r>
              <a:rPr lang="nl-NL" sz="1800" dirty="0"/>
              <a:t>Reststromen</a:t>
            </a:r>
          </a:p>
          <a:p>
            <a:endParaRPr lang="nl-NL" sz="2000" dirty="0"/>
          </a:p>
        </p:txBody>
      </p:sp>
      <p:sp>
        <p:nvSpPr>
          <p:cNvPr id="6" name="Titel 5">
            <a:extLst>
              <a:ext uri="{FF2B5EF4-FFF2-40B4-BE49-F238E27FC236}">
                <a16:creationId xmlns:a16="http://schemas.microsoft.com/office/drawing/2014/main" id="{A48EF75F-72F9-4C3A-904C-9A789484CD6D}"/>
              </a:ext>
            </a:extLst>
          </p:cNvPr>
          <p:cNvSpPr>
            <a:spLocks noGrp="1"/>
          </p:cNvSpPr>
          <p:nvPr>
            <p:ph type="title"/>
          </p:nvPr>
        </p:nvSpPr>
        <p:spPr>
          <a:xfrm>
            <a:off x="609598" y="84530"/>
            <a:ext cx="6581775" cy="696351"/>
          </a:xfrm>
        </p:spPr>
        <p:txBody>
          <a:bodyPr/>
          <a:lstStyle/>
          <a:p>
            <a:r>
              <a:rPr lang="nl-NL" dirty="0"/>
              <a:t>Duurzame materialen </a:t>
            </a:r>
          </a:p>
        </p:txBody>
      </p:sp>
    </p:spTree>
    <p:extLst>
      <p:ext uri="{BB962C8B-B14F-4D97-AF65-F5344CB8AC3E}">
        <p14:creationId xmlns:p14="http://schemas.microsoft.com/office/powerpoint/2010/main" val="308826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27BC7-A1CA-4956-AFE3-2B8ABC8607EE}"/>
              </a:ext>
            </a:extLst>
          </p:cNvPr>
          <p:cNvSpPr>
            <a:spLocks noGrp="1"/>
          </p:cNvSpPr>
          <p:nvPr>
            <p:ph type="title"/>
          </p:nvPr>
        </p:nvSpPr>
        <p:spPr>
          <a:xfrm>
            <a:off x="839788" y="273051"/>
            <a:ext cx="4230052" cy="461488"/>
          </a:xfrm>
        </p:spPr>
        <p:txBody>
          <a:bodyPr/>
          <a:lstStyle/>
          <a:p>
            <a:r>
              <a:rPr lang="nl-NL" sz="2400" dirty="0">
                <a:latin typeface="+mj-lt"/>
              </a:rPr>
              <a:t>Biodiversiteit in de stad</a:t>
            </a:r>
          </a:p>
        </p:txBody>
      </p:sp>
      <p:sp>
        <p:nvSpPr>
          <p:cNvPr id="4" name="Tijdelijke aanduiding voor tekst 3">
            <a:extLst>
              <a:ext uri="{FF2B5EF4-FFF2-40B4-BE49-F238E27FC236}">
                <a16:creationId xmlns:a16="http://schemas.microsoft.com/office/drawing/2014/main" id="{09DF4B52-9CCD-4959-88B6-513FAD0334D8}"/>
              </a:ext>
            </a:extLst>
          </p:cNvPr>
          <p:cNvSpPr>
            <a:spLocks noGrp="1"/>
          </p:cNvSpPr>
          <p:nvPr>
            <p:ph type="body" sz="half" idx="2"/>
          </p:nvPr>
        </p:nvSpPr>
        <p:spPr>
          <a:xfrm>
            <a:off x="599441" y="1432399"/>
            <a:ext cx="4011084" cy="4691063"/>
          </a:xfrm>
        </p:spPr>
        <p:txBody>
          <a:bodyPr>
            <a:normAutofit/>
          </a:bodyPr>
          <a:lstStyle/>
          <a:p>
            <a:pPr marL="285750" indent="-285750">
              <a:buFontTx/>
              <a:buChar char="-"/>
            </a:pPr>
            <a:r>
              <a:rPr lang="nl-NL" sz="2400" dirty="0"/>
              <a:t>Hogere huizenwaarde</a:t>
            </a:r>
          </a:p>
          <a:p>
            <a:pPr marL="285750" indent="-285750">
              <a:buFontTx/>
              <a:buChar char="-"/>
            </a:pPr>
            <a:r>
              <a:rPr lang="nl-NL" sz="2400" dirty="0"/>
              <a:t>Betere gezondheid</a:t>
            </a:r>
          </a:p>
          <a:p>
            <a:pPr marL="285750" indent="-285750">
              <a:buFontTx/>
              <a:buChar char="-"/>
            </a:pPr>
            <a:r>
              <a:rPr lang="nl-NL" sz="2400" dirty="0"/>
              <a:t>CO</a:t>
            </a:r>
            <a:r>
              <a:rPr lang="nl-NL" sz="2400" baseline="-25000" dirty="0"/>
              <a:t>2- </a:t>
            </a:r>
            <a:r>
              <a:rPr lang="nl-NL" sz="2400" dirty="0"/>
              <a:t> afvang</a:t>
            </a:r>
          </a:p>
          <a:p>
            <a:pPr marL="285750" indent="-285750">
              <a:buFontTx/>
              <a:buChar char="-"/>
            </a:pPr>
            <a:r>
              <a:rPr lang="nl-NL" sz="2400" dirty="0"/>
              <a:t>Luchtzuivering</a:t>
            </a:r>
          </a:p>
          <a:p>
            <a:pPr marL="285750" indent="-285750">
              <a:buFontTx/>
              <a:buChar char="-"/>
            </a:pPr>
            <a:r>
              <a:rPr lang="nl-NL" sz="2400" dirty="0"/>
              <a:t>Verkoeling</a:t>
            </a:r>
          </a:p>
          <a:p>
            <a:pPr marL="285750" indent="-285750">
              <a:buFontTx/>
              <a:buChar char="-"/>
            </a:pPr>
            <a:r>
              <a:rPr lang="nl-NL" sz="2400" dirty="0"/>
              <a:t>Waterregulatie</a:t>
            </a:r>
          </a:p>
          <a:p>
            <a:pPr marL="285750" indent="-285750">
              <a:buFontTx/>
              <a:buChar char="-"/>
            </a:pPr>
            <a:r>
              <a:rPr lang="nl-NL" sz="2400" dirty="0"/>
              <a:t>Waterberging</a:t>
            </a:r>
          </a:p>
          <a:p>
            <a:pPr marL="285750" indent="-285750">
              <a:buFontTx/>
              <a:buChar char="-"/>
            </a:pPr>
            <a:r>
              <a:rPr lang="nl-NL" sz="2400" dirty="0"/>
              <a:t>Biodiversiteit</a:t>
            </a:r>
          </a:p>
        </p:txBody>
      </p:sp>
      <p:pic>
        <p:nvPicPr>
          <p:cNvPr id="1028" name="Picture 4">
            <a:extLst>
              <a:ext uri="{FF2B5EF4-FFF2-40B4-BE49-F238E27FC236}">
                <a16:creationId xmlns:a16="http://schemas.microsoft.com/office/drawing/2014/main" id="{6FA1A4AE-B41A-4F4D-8DD8-D0006C8897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5" y="273050"/>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96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C98ED-E05A-43D5-AB82-3BA9F6C94D93}"/>
              </a:ext>
            </a:extLst>
          </p:cNvPr>
          <p:cNvSpPr>
            <a:spLocks noGrp="1"/>
          </p:cNvSpPr>
          <p:nvPr>
            <p:ph type="title"/>
          </p:nvPr>
        </p:nvSpPr>
        <p:spPr>
          <a:xfrm>
            <a:off x="839788" y="272732"/>
            <a:ext cx="5256212" cy="716280"/>
          </a:xfrm>
        </p:spPr>
        <p:txBody>
          <a:bodyPr/>
          <a:lstStyle/>
          <a:p>
            <a:r>
              <a:rPr lang="nl-NL" dirty="0">
                <a:latin typeface="+mj-lt"/>
              </a:rPr>
              <a:t>Toevoegen van biodiversiteit</a:t>
            </a:r>
          </a:p>
        </p:txBody>
      </p:sp>
      <p:sp>
        <p:nvSpPr>
          <p:cNvPr id="4" name="Tijdelijke aanduiding voor tekst 3">
            <a:extLst>
              <a:ext uri="{FF2B5EF4-FFF2-40B4-BE49-F238E27FC236}">
                <a16:creationId xmlns:a16="http://schemas.microsoft.com/office/drawing/2014/main" id="{B230EED2-F7B0-4A44-B72F-71B236F00A0B}"/>
              </a:ext>
            </a:extLst>
          </p:cNvPr>
          <p:cNvSpPr>
            <a:spLocks noGrp="1"/>
          </p:cNvSpPr>
          <p:nvPr>
            <p:ph type="body" sz="half" idx="2"/>
          </p:nvPr>
        </p:nvSpPr>
        <p:spPr>
          <a:xfrm>
            <a:off x="839788" y="1295400"/>
            <a:ext cx="3932237" cy="3811588"/>
          </a:xfrm>
        </p:spPr>
        <p:txBody>
          <a:bodyPr>
            <a:normAutofit/>
          </a:bodyPr>
          <a:lstStyle/>
          <a:p>
            <a:r>
              <a:rPr lang="nl-NL" sz="1800" dirty="0"/>
              <a:t>De stad wordt een eigen ecosysteem, steeds meer planten, dieren en andere organisme passen zich aan op het leven in de stad. </a:t>
            </a:r>
          </a:p>
          <a:p>
            <a:endParaRPr lang="nl-NL" sz="1800" dirty="0"/>
          </a:p>
        </p:txBody>
      </p:sp>
      <p:pic>
        <p:nvPicPr>
          <p:cNvPr id="4098" name="Picture 2" descr="Insectenhotel vlinders, lieveheersbeestjes, gaasvliegen, oorwormen en  solitaire bijen kopen | Vlinders | Insecten | Huis- en tuindieren |  Tuinadvies">
            <a:extLst>
              <a:ext uri="{FF2B5EF4-FFF2-40B4-BE49-F238E27FC236}">
                <a16:creationId xmlns:a16="http://schemas.microsoft.com/office/drawing/2014/main" id="{20C4D3CC-C1E9-4CD7-82E1-495E270A73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0680" y="2255520"/>
            <a:ext cx="3850640" cy="38506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ijd voor Tamar: Zaadbommen zelf maken">
            <a:extLst>
              <a:ext uri="{FF2B5EF4-FFF2-40B4-BE49-F238E27FC236}">
                <a16:creationId xmlns:a16="http://schemas.microsoft.com/office/drawing/2014/main" id="{05A4223C-E7AA-4B11-9D82-65E8B6AE4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159" y="111760"/>
            <a:ext cx="3667760" cy="366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35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44E20-ACE2-47F9-A466-ADD7837B0DB3}"/>
              </a:ext>
            </a:extLst>
          </p:cNvPr>
          <p:cNvSpPr>
            <a:spLocks noGrp="1"/>
          </p:cNvSpPr>
          <p:nvPr>
            <p:ph type="title"/>
          </p:nvPr>
        </p:nvSpPr>
        <p:spPr>
          <a:xfrm>
            <a:off x="839788" y="457200"/>
            <a:ext cx="3932237" cy="741680"/>
          </a:xfrm>
        </p:spPr>
        <p:txBody>
          <a:bodyPr/>
          <a:lstStyle/>
          <a:p>
            <a:r>
              <a:rPr lang="nl-NL" dirty="0"/>
              <a:t>Exoten in Nederland</a:t>
            </a:r>
          </a:p>
        </p:txBody>
      </p:sp>
      <p:pic>
        <p:nvPicPr>
          <p:cNvPr id="6146" name="Picture 2" descr="Exoot of niet?">
            <a:hlinkClick r:id="rId3"/>
            <a:extLst>
              <a:ext uri="{FF2B5EF4-FFF2-40B4-BE49-F238E27FC236}">
                <a16:creationId xmlns:a16="http://schemas.microsoft.com/office/drawing/2014/main" id="{A4262BD8-6A0E-4CE4-8544-92D454DD15C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983956" y="1056481"/>
            <a:ext cx="6381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A7BFE9CC-BABD-4C7A-B5D1-A7902125BBD5}"/>
              </a:ext>
            </a:extLst>
          </p:cNvPr>
          <p:cNvSpPr>
            <a:spLocks noGrp="1"/>
          </p:cNvSpPr>
          <p:nvPr>
            <p:ph type="body" sz="half" idx="2"/>
          </p:nvPr>
        </p:nvSpPr>
        <p:spPr>
          <a:xfrm>
            <a:off x="780007" y="1531143"/>
            <a:ext cx="3932237" cy="3811588"/>
          </a:xfrm>
        </p:spPr>
        <p:txBody>
          <a:bodyPr/>
          <a:lstStyle/>
          <a:p>
            <a:pPr algn="just"/>
            <a:r>
              <a:rPr lang="nl-NL" b="1" i="1" dirty="0"/>
              <a:t>Exoten</a:t>
            </a:r>
            <a:r>
              <a:rPr lang="nl-NL" i="1" dirty="0"/>
              <a:t>, zijn dieren, planten, schimmels of micro-organismen die van oorsprong niet voorkomen in een bepaald gebied. </a:t>
            </a:r>
          </a:p>
          <a:p>
            <a:pPr algn="just"/>
            <a:endParaRPr lang="nl-NL" i="1" dirty="0"/>
          </a:p>
          <a:p>
            <a:pPr algn="just"/>
            <a:r>
              <a:rPr lang="nl-NL" dirty="0"/>
              <a:t>- Schade voor gezondheid, natuur, milieu en landbouw, tuinbouw en veeteelt</a:t>
            </a:r>
          </a:p>
          <a:p>
            <a:pPr algn="just"/>
            <a:endParaRPr lang="nl-NL" i="1" dirty="0"/>
          </a:p>
          <a:p>
            <a:pPr algn="just"/>
            <a:endParaRPr lang="nl-NL" i="1" dirty="0"/>
          </a:p>
          <a:p>
            <a:pPr algn="just"/>
            <a:endParaRPr lang="nl-NL" i="1" dirty="0"/>
          </a:p>
          <a:p>
            <a:pPr algn="just"/>
            <a:r>
              <a:rPr lang="nl-NL" b="1" dirty="0"/>
              <a:t>Enkele invasieve  soorten:</a:t>
            </a:r>
          </a:p>
          <a:p>
            <a:pPr marL="285750" indent="-285750" algn="just">
              <a:buFontTx/>
              <a:buChar char="-"/>
            </a:pPr>
            <a:r>
              <a:rPr lang="nl-NL" dirty="0"/>
              <a:t>Amerikaanse voseekhoorn</a:t>
            </a:r>
          </a:p>
          <a:p>
            <a:pPr marL="285750" indent="-285750" algn="just">
              <a:buFontTx/>
              <a:buChar char="-"/>
            </a:pPr>
            <a:r>
              <a:rPr lang="nl-NL" dirty="0"/>
              <a:t>Wasbeer</a:t>
            </a:r>
          </a:p>
          <a:p>
            <a:pPr marL="285750" indent="-285750" algn="just">
              <a:buFontTx/>
              <a:buChar char="-"/>
            </a:pPr>
            <a:r>
              <a:rPr lang="nl-NL" dirty="0"/>
              <a:t>Nijlgans</a:t>
            </a:r>
          </a:p>
          <a:p>
            <a:pPr marL="285750" indent="-285750" algn="just">
              <a:buFontTx/>
              <a:buChar char="-"/>
            </a:pPr>
            <a:r>
              <a:rPr lang="nl-NL" dirty="0"/>
              <a:t>Geelbuikschildpad</a:t>
            </a:r>
          </a:p>
          <a:p>
            <a:pPr marL="285750" indent="-285750" algn="just">
              <a:buFontTx/>
              <a:buChar char="-"/>
            </a:pPr>
            <a:r>
              <a:rPr lang="nl-NL" dirty="0"/>
              <a:t>Rode Amerikaanse rivierkreeft</a:t>
            </a:r>
          </a:p>
          <a:p>
            <a:pPr marL="285750" indent="-285750" algn="just">
              <a:buFontTx/>
              <a:buChar char="-"/>
            </a:pPr>
            <a:r>
              <a:rPr lang="nl-NL" dirty="0"/>
              <a:t>Zonnebaars</a:t>
            </a:r>
          </a:p>
          <a:p>
            <a:pPr marL="285750" indent="-285750" algn="just">
              <a:buFontTx/>
              <a:buChar char="-"/>
            </a:pPr>
            <a:endParaRPr lang="nl-NL" dirty="0"/>
          </a:p>
          <a:p>
            <a:pPr algn="just"/>
            <a:r>
              <a:rPr lang="nl-NL" dirty="0"/>
              <a:t>*bron NVWA</a:t>
            </a:r>
          </a:p>
        </p:txBody>
      </p:sp>
      <p:pic>
        <p:nvPicPr>
          <p:cNvPr id="6" name="Picture 10">
            <a:extLst>
              <a:ext uri="{FF2B5EF4-FFF2-40B4-BE49-F238E27FC236}">
                <a16:creationId xmlns:a16="http://schemas.microsoft.com/office/drawing/2014/main" id="{9B59C430-921D-401E-A260-452E407F2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532" y="4714495"/>
            <a:ext cx="543424" cy="6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CA691-C5A6-4188-B484-6EC57615B6B6}"/>
              </a:ext>
            </a:extLst>
          </p:cNvPr>
          <p:cNvSpPr>
            <a:spLocks noGrp="1"/>
          </p:cNvSpPr>
          <p:nvPr>
            <p:ph type="title"/>
          </p:nvPr>
        </p:nvSpPr>
        <p:spPr>
          <a:xfrm>
            <a:off x="725488" y="273050"/>
            <a:ext cx="3932237" cy="883227"/>
          </a:xfrm>
        </p:spPr>
        <p:txBody>
          <a:bodyPr/>
          <a:lstStyle/>
          <a:p>
            <a:r>
              <a:rPr lang="nl-NL" dirty="0"/>
              <a:t>Klimaat veranderingen</a:t>
            </a:r>
          </a:p>
        </p:txBody>
      </p:sp>
      <p:pic>
        <p:nvPicPr>
          <p:cNvPr id="5" name="Picture 2" descr="Klimaatadaptatie in de open teelten - Groen Kennisnet">
            <a:extLst>
              <a:ext uri="{FF2B5EF4-FFF2-40B4-BE49-F238E27FC236}">
                <a16:creationId xmlns:a16="http://schemas.microsoft.com/office/drawing/2014/main" id="{D936115D-05D5-4710-9B56-E4A1852B7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9697" y="273050"/>
            <a:ext cx="5048250" cy="340042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BC51793D-FF21-4064-A040-C43BADA02956}"/>
              </a:ext>
            </a:extLst>
          </p:cNvPr>
          <p:cNvSpPr>
            <a:spLocks noGrp="1"/>
          </p:cNvSpPr>
          <p:nvPr>
            <p:ph type="body" sz="half" idx="2"/>
          </p:nvPr>
        </p:nvSpPr>
        <p:spPr>
          <a:xfrm>
            <a:off x="725488" y="1435099"/>
            <a:ext cx="4927167" cy="4383809"/>
          </a:xfrm>
        </p:spPr>
        <p:txBody>
          <a:bodyPr>
            <a:noAutofit/>
          </a:bodyPr>
          <a:lstStyle/>
          <a:p>
            <a:pPr algn="just"/>
            <a:r>
              <a:rPr lang="nl-NL" sz="1800" b="1" dirty="0"/>
              <a:t>Klimaat</a:t>
            </a:r>
            <a:r>
              <a:rPr lang="nl-NL" sz="1800" dirty="0"/>
              <a:t> </a:t>
            </a:r>
            <a:r>
              <a:rPr lang="nl-NL" sz="1800" i="1" dirty="0"/>
              <a:t>is de gemiddelde weertoestand over een periode van 30 jaar.</a:t>
            </a:r>
          </a:p>
          <a:p>
            <a:pPr algn="just"/>
            <a:endParaRPr lang="nl-NL" sz="1800" i="1" dirty="0"/>
          </a:p>
          <a:p>
            <a:pPr algn="just"/>
            <a:r>
              <a:rPr lang="nl-NL" sz="1800" b="1" dirty="0"/>
              <a:t>Weer </a:t>
            </a:r>
            <a:r>
              <a:rPr lang="nl-NL" sz="1800" i="1" dirty="0"/>
              <a:t>is de gesteldheid van de atmosfeer op een bepaald ogenblik</a:t>
            </a:r>
          </a:p>
          <a:p>
            <a:pPr algn="just"/>
            <a:endParaRPr lang="nl-NL" sz="1800" i="1" dirty="0"/>
          </a:p>
          <a:p>
            <a:pPr algn="just"/>
            <a:r>
              <a:rPr lang="nl-NL" sz="1800" b="1" dirty="0"/>
              <a:t>Milieu </a:t>
            </a:r>
            <a:r>
              <a:rPr lang="nl-NL" sz="1800" i="1" dirty="0"/>
              <a:t>is het geheel van en relatie tussen water, bodem, lucht, organismen en goederen</a:t>
            </a:r>
          </a:p>
          <a:p>
            <a:pPr algn="just"/>
            <a:endParaRPr lang="nl-NL" sz="1800" i="1" dirty="0"/>
          </a:p>
          <a:p>
            <a:pPr algn="just"/>
            <a:endParaRPr lang="nl-NL" sz="1800" i="1" dirty="0"/>
          </a:p>
          <a:p>
            <a:pPr algn="just"/>
            <a:endParaRPr lang="nl-NL" sz="1800" i="1" dirty="0"/>
          </a:p>
          <a:p>
            <a:pPr algn="just"/>
            <a:r>
              <a:rPr lang="nl-NL" sz="1800" i="1" dirty="0"/>
              <a:t>Veranderingen in het milieu kunnen effect hebben op het klimaat en andersom, dit hoeft niet altijd!  </a:t>
            </a:r>
          </a:p>
        </p:txBody>
      </p:sp>
      <p:pic>
        <p:nvPicPr>
          <p:cNvPr id="6" name="Afbeelding 5">
            <a:extLst>
              <a:ext uri="{FF2B5EF4-FFF2-40B4-BE49-F238E27FC236}">
                <a16:creationId xmlns:a16="http://schemas.microsoft.com/office/drawing/2014/main" id="{092B0A5D-7EA5-4C74-AA57-8829C07B1D65}"/>
              </a:ext>
            </a:extLst>
          </p:cNvPr>
          <p:cNvPicPr>
            <a:picLocks noChangeAspect="1"/>
          </p:cNvPicPr>
          <p:nvPr/>
        </p:nvPicPr>
        <p:blipFill>
          <a:blip r:embed="rId3"/>
          <a:stretch>
            <a:fillRect/>
          </a:stretch>
        </p:blipFill>
        <p:spPr>
          <a:xfrm>
            <a:off x="6215837" y="3780632"/>
            <a:ext cx="4395970" cy="2932112"/>
          </a:xfrm>
          <a:prstGeom prst="rect">
            <a:avLst/>
          </a:prstGeom>
        </p:spPr>
      </p:pic>
    </p:spTree>
    <p:extLst>
      <p:ext uri="{BB962C8B-B14F-4D97-AF65-F5344CB8AC3E}">
        <p14:creationId xmlns:p14="http://schemas.microsoft.com/office/powerpoint/2010/main" val="5147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8D9B3-C54D-4A59-B136-7C15F9C7BF65}"/>
              </a:ext>
            </a:extLst>
          </p:cNvPr>
          <p:cNvSpPr>
            <a:spLocks noGrp="1"/>
          </p:cNvSpPr>
          <p:nvPr>
            <p:ph type="title"/>
          </p:nvPr>
        </p:nvSpPr>
        <p:spPr>
          <a:xfrm>
            <a:off x="663142" y="290945"/>
            <a:ext cx="3932237" cy="883227"/>
          </a:xfrm>
        </p:spPr>
        <p:txBody>
          <a:bodyPr/>
          <a:lstStyle/>
          <a:p>
            <a:r>
              <a:rPr lang="nl-NL" dirty="0"/>
              <a:t>Klimaatadaptatie</a:t>
            </a:r>
          </a:p>
        </p:txBody>
      </p:sp>
      <p:pic>
        <p:nvPicPr>
          <p:cNvPr id="3076" name="Picture 4" descr="Klimaatadaptatie - Nieuws en bekendmakingen - In en over Wierden - Gemeente  Wierden">
            <a:extLst>
              <a:ext uri="{FF2B5EF4-FFF2-40B4-BE49-F238E27FC236}">
                <a16:creationId xmlns:a16="http://schemas.microsoft.com/office/drawing/2014/main" id="{1D352BFD-E08C-47B4-BA6F-17F7EBE4EB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81564" y="575763"/>
            <a:ext cx="6815137" cy="1718673"/>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7A6D7B96-6EC0-4702-8556-9BB88FDF6429}"/>
              </a:ext>
            </a:extLst>
          </p:cNvPr>
          <p:cNvSpPr>
            <a:spLocks noGrp="1"/>
          </p:cNvSpPr>
          <p:nvPr>
            <p:ph type="body" sz="half" idx="2"/>
          </p:nvPr>
        </p:nvSpPr>
        <p:spPr>
          <a:xfrm>
            <a:off x="756661" y="1523206"/>
            <a:ext cx="3932237" cy="3811588"/>
          </a:xfrm>
        </p:spPr>
        <p:txBody>
          <a:bodyPr>
            <a:normAutofit/>
          </a:bodyPr>
          <a:lstStyle/>
          <a:p>
            <a:r>
              <a:rPr lang="nl-NL" sz="1800" b="1" dirty="0"/>
              <a:t>Adaptatie</a:t>
            </a:r>
            <a:r>
              <a:rPr lang="nl-NL" sz="1800" dirty="0"/>
              <a:t> </a:t>
            </a:r>
            <a:r>
              <a:rPr lang="nl-NL" sz="1800" i="1" dirty="0"/>
              <a:t>zijn veranderingen die de omgeving vaak beter geschikt maakt voor het leefmilieu. </a:t>
            </a:r>
          </a:p>
          <a:p>
            <a:endParaRPr lang="nl-NL" sz="1800" i="1" dirty="0"/>
          </a:p>
          <a:p>
            <a:endParaRPr lang="nl-NL" sz="1800" i="1" dirty="0"/>
          </a:p>
          <a:p>
            <a:endParaRPr lang="nl-NL" sz="1800" b="1" dirty="0"/>
          </a:p>
          <a:p>
            <a:r>
              <a:rPr lang="nl-NL" sz="1800" b="1" dirty="0"/>
              <a:t>De vier belangrijkste gevolgen zijn:</a:t>
            </a:r>
            <a:endParaRPr lang="nl-NL" sz="1800" dirty="0"/>
          </a:p>
          <a:p>
            <a:pPr marL="285750" indent="-285750">
              <a:buFont typeface="Wingdings" panose="05000000000000000000" pitchFamily="2" charset="2"/>
              <a:buChar char="§"/>
            </a:pPr>
            <a:r>
              <a:rPr lang="nl-NL" sz="1800" dirty="0"/>
              <a:t>Hogere temperaturen en vaker periodes van extreme hitte</a:t>
            </a:r>
          </a:p>
          <a:p>
            <a:pPr marL="285750" indent="-285750">
              <a:buFont typeface="Wingdings" panose="05000000000000000000" pitchFamily="2" charset="2"/>
              <a:buChar char="§"/>
            </a:pPr>
            <a:r>
              <a:rPr lang="nl-NL" sz="1800" dirty="0"/>
              <a:t>Vaker en langere periodes van droogte</a:t>
            </a:r>
          </a:p>
          <a:p>
            <a:pPr marL="285750" indent="-285750">
              <a:buFont typeface="Wingdings" panose="05000000000000000000" pitchFamily="2" charset="2"/>
              <a:buChar char="§"/>
            </a:pPr>
            <a:r>
              <a:rPr lang="nl-NL" sz="1800" dirty="0"/>
              <a:t>Meer en extremere neerslag</a:t>
            </a:r>
          </a:p>
          <a:p>
            <a:pPr marL="285750" indent="-285750">
              <a:buFont typeface="Wingdings" panose="05000000000000000000" pitchFamily="2" charset="2"/>
              <a:buChar char="§"/>
            </a:pPr>
            <a:r>
              <a:rPr lang="nl-NL" sz="1800" dirty="0"/>
              <a:t>Stijging van de zeespiegel</a:t>
            </a:r>
          </a:p>
          <a:p>
            <a:endParaRPr lang="nl-NL" sz="1800" b="1" i="1" dirty="0"/>
          </a:p>
        </p:txBody>
      </p:sp>
      <p:pic>
        <p:nvPicPr>
          <p:cNvPr id="1026" name="Picture 2" descr="Kaarten klimaatrisico's">
            <a:extLst>
              <a:ext uri="{FF2B5EF4-FFF2-40B4-BE49-F238E27FC236}">
                <a16:creationId xmlns:a16="http://schemas.microsoft.com/office/drawing/2014/main" id="{A29FCDC3-804E-4E3E-BC62-C474C48BF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497" y="2975414"/>
            <a:ext cx="5686511" cy="319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5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9EA06-70B5-41FC-9991-74FA367D22C9}"/>
              </a:ext>
            </a:extLst>
          </p:cNvPr>
          <p:cNvSpPr>
            <a:spLocks noGrp="1"/>
          </p:cNvSpPr>
          <p:nvPr>
            <p:ph type="title"/>
          </p:nvPr>
        </p:nvSpPr>
        <p:spPr>
          <a:xfrm>
            <a:off x="839788" y="457200"/>
            <a:ext cx="7005348" cy="531812"/>
          </a:xfrm>
        </p:spPr>
        <p:txBody>
          <a:bodyPr/>
          <a:lstStyle/>
          <a:p>
            <a:r>
              <a:rPr lang="nl-NL" dirty="0"/>
              <a:t>Gevolgen klimaatverandering</a:t>
            </a:r>
          </a:p>
        </p:txBody>
      </p:sp>
      <p:pic>
        <p:nvPicPr>
          <p:cNvPr id="6" name="Tijdelijke aanduiding voor inhoud 5">
            <a:hlinkClick r:id="rId3"/>
            <a:extLst>
              <a:ext uri="{FF2B5EF4-FFF2-40B4-BE49-F238E27FC236}">
                <a16:creationId xmlns:a16="http://schemas.microsoft.com/office/drawing/2014/main" id="{62A48D84-21B7-4BFD-9368-51FF7E1D5887}"/>
              </a:ext>
            </a:extLst>
          </p:cNvPr>
          <p:cNvPicPr>
            <a:picLocks noGrp="1" noChangeAspect="1"/>
          </p:cNvPicPr>
          <p:nvPr>
            <p:ph idx="1"/>
          </p:nvPr>
        </p:nvPicPr>
        <p:blipFill rotWithShape="1">
          <a:blip r:embed="rId4"/>
          <a:srcRect l="61983" t="23883" r="20172" b="7094"/>
          <a:stretch/>
        </p:blipFill>
        <p:spPr>
          <a:xfrm>
            <a:off x="6467616" y="1126670"/>
            <a:ext cx="4395356" cy="5100269"/>
          </a:xfrm>
        </p:spPr>
      </p:pic>
      <p:sp>
        <p:nvSpPr>
          <p:cNvPr id="4" name="Tijdelijke aanduiding voor tekst 3">
            <a:extLst>
              <a:ext uri="{FF2B5EF4-FFF2-40B4-BE49-F238E27FC236}">
                <a16:creationId xmlns:a16="http://schemas.microsoft.com/office/drawing/2014/main" id="{7314755B-B0E0-4968-86FA-E95967619C40}"/>
              </a:ext>
            </a:extLst>
          </p:cNvPr>
          <p:cNvSpPr>
            <a:spLocks noGrp="1"/>
          </p:cNvSpPr>
          <p:nvPr>
            <p:ph type="body" sz="half" idx="2"/>
          </p:nvPr>
        </p:nvSpPr>
        <p:spPr>
          <a:xfrm>
            <a:off x="839788" y="1330036"/>
            <a:ext cx="3932237" cy="4538952"/>
          </a:xfrm>
        </p:spPr>
        <p:txBody>
          <a:bodyPr>
            <a:normAutofit/>
          </a:bodyPr>
          <a:lstStyle/>
          <a:p>
            <a:r>
              <a:rPr lang="nl-NL" sz="1600" dirty="0"/>
              <a:t>Niets doen betekent dat er tot </a:t>
            </a:r>
            <a:r>
              <a:rPr lang="nl-NL" sz="1600" b="1" dirty="0"/>
              <a:t>2050</a:t>
            </a:r>
            <a:r>
              <a:rPr lang="nl-NL" sz="1600" dirty="0"/>
              <a:t> tussen de </a:t>
            </a:r>
            <a:r>
              <a:rPr lang="nl-NL" sz="1600" b="1" dirty="0"/>
              <a:t>€ 77,5 </a:t>
            </a:r>
            <a:r>
              <a:rPr lang="nl-NL" sz="1600" dirty="0"/>
              <a:t>en </a:t>
            </a:r>
            <a:r>
              <a:rPr lang="nl-NL" sz="1600" b="1" dirty="0"/>
              <a:t>173,6 miljard </a:t>
            </a:r>
            <a:r>
              <a:rPr lang="nl-NL" sz="1600" dirty="0"/>
              <a:t>aan klimaatschade kan zijn (rijksoverheid).</a:t>
            </a:r>
          </a:p>
          <a:p>
            <a:endParaRPr lang="nl-NL" sz="1600" dirty="0"/>
          </a:p>
          <a:p>
            <a:endParaRPr lang="nl-NL" sz="1600" dirty="0"/>
          </a:p>
        </p:txBody>
      </p:sp>
    </p:spTree>
    <p:extLst>
      <p:ext uri="{BB962C8B-B14F-4D97-AF65-F5344CB8AC3E}">
        <p14:creationId xmlns:p14="http://schemas.microsoft.com/office/powerpoint/2010/main" val="13490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11C61-7769-4975-9EAE-60C6FF56A887}"/>
              </a:ext>
            </a:extLst>
          </p:cNvPr>
          <p:cNvSpPr>
            <a:spLocks noGrp="1"/>
          </p:cNvSpPr>
          <p:nvPr>
            <p:ph type="title"/>
          </p:nvPr>
        </p:nvSpPr>
        <p:spPr>
          <a:xfrm>
            <a:off x="839788" y="322118"/>
            <a:ext cx="3932237" cy="561109"/>
          </a:xfrm>
        </p:spPr>
        <p:txBody>
          <a:bodyPr>
            <a:normAutofit/>
          </a:bodyPr>
          <a:lstStyle/>
          <a:p>
            <a:r>
              <a:rPr lang="nl-NL" sz="2400" dirty="0"/>
              <a:t>Vergroening</a:t>
            </a:r>
          </a:p>
        </p:txBody>
      </p:sp>
      <p:sp>
        <p:nvSpPr>
          <p:cNvPr id="4" name="Tijdelijke aanduiding voor tekst 3">
            <a:extLst>
              <a:ext uri="{FF2B5EF4-FFF2-40B4-BE49-F238E27FC236}">
                <a16:creationId xmlns:a16="http://schemas.microsoft.com/office/drawing/2014/main" id="{216CC079-DFEA-4480-A669-9AE8D87D1EDF}"/>
              </a:ext>
            </a:extLst>
          </p:cNvPr>
          <p:cNvSpPr>
            <a:spLocks noGrp="1"/>
          </p:cNvSpPr>
          <p:nvPr>
            <p:ph type="body" sz="half" idx="2"/>
          </p:nvPr>
        </p:nvSpPr>
        <p:spPr>
          <a:xfrm>
            <a:off x="839788" y="1018308"/>
            <a:ext cx="4011086" cy="5694217"/>
          </a:xfrm>
        </p:spPr>
        <p:txBody>
          <a:bodyPr>
            <a:normAutofit/>
          </a:bodyPr>
          <a:lstStyle/>
          <a:p>
            <a:pPr marL="342900" indent="-342900">
              <a:buAutoNum type="arabicPeriod"/>
            </a:pPr>
            <a:r>
              <a:rPr lang="nl-NL" sz="2000" dirty="0"/>
              <a:t>Groen vermindert de kans op wateroverlast</a:t>
            </a:r>
          </a:p>
          <a:p>
            <a:pPr marL="342900" indent="-342900">
              <a:buAutoNum type="arabicPeriod"/>
            </a:pPr>
            <a:r>
              <a:rPr lang="nl-NL" sz="2000" dirty="0"/>
              <a:t>Groen verkoelt de stad in de zomer</a:t>
            </a:r>
          </a:p>
          <a:p>
            <a:pPr marL="342900" indent="-342900">
              <a:buAutoNum type="arabicPeriod"/>
            </a:pPr>
            <a:r>
              <a:rPr lang="nl-NL" sz="2000" dirty="0"/>
              <a:t>Groen draagt bij aan een betere gezondheid en hoger welzijn</a:t>
            </a:r>
          </a:p>
          <a:p>
            <a:pPr marL="342900" indent="-342900">
              <a:buAutoNum type="arabicPeriod"/>
            </a:pPr>
            <a:r>
              <a:rPr lang="nl-NL" sz="2000" dirty="0"/>
              <a:t>Groen draagt bij aan sociale cohesie</a:t>
            </a:r>
          </a:p>
          <a:p>
            <a:pPr marL="342900" indent="-342900">
              <a:buAutoNum type="arabicPeriod"/>
            </a:pPr>
            <a:r>
              <a:rPr lang="nl-NL" sz="2000" dirty="0"/>
              <a:t>Groen trekt bedrijven</a:t>
            </a:r>
          </a:p>
          <a:p>
            <a:pPr marL="342900" indent="-342900">
              <a:buAutoNum type="arabicPeriod"/>
            </a:pPr>
            <a:r>
              <a:rPr lang="nl-NL" sz="2000" dirty="0"/>
              <a:t>Groen verhoogt de waarde van huizen en kantoren</a:t>
            </a:r>
          </a:p>
          <a:p>
            <a:pPr marL="342900" indent="-342900">
              <a:buAutoNum type="arabicPeriod"/>
            </a:pPr>
            <a:r>
              <a:rPr lang="nl-NL" sz="2000" dirty="0"/>
              <a:t>Groen zorgt voor biodiversiteit </a:t>
            </a:r>
          </a:p>
          <a:p>
            <a:pPr marL="342900" indent="-342900">
              <a:buAutoNum type="arabicPeriod"/>
            </a:pPr>
            <a:endParaRPr lang="nl-NL" sz="2000" dirty="0"/>
          </a:p>
        </p:txBody>
      </p:sp>
      <p:pic>
        <p:nvPicPr>
          <p:cNvPr id="5122" name="Picture 2" descr="Beter in het Groen - Positieve gezondheid stimuleren | Mediquest">
            <a:extLst>
              <a:ext uri="{FF2B5EF4-FFF2-40B4-BE49-F238E27FC236}">
                <a16:creationId xmlns:a16="http://schemas.microsoft.com/office/drawing/2014/main" id="{7D96268C-3ADB-49BD-A4DA-2AD8618345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78236" y="1824355"/>
            <a:ext cx="5791200" cy="320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2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C0F71-F69B-6E83-FC23-70C8D1C0A217}"/>
              </a:ext>
            </a:extLst>
          </p:cNvPr>
          <p:cNvSpPr>
            <a:spLocks noGrp="1"/>
          </p:cNvSpPr>
          <p:nvPr>
            <p:ph type="title"/>
          </p:nvPr>
        </p:nvSpPr>
        <p:spPr>
          <a:xfrm>
            <a:off x="839788" y="187325"/>
            <a:ext cx="3932237" cy="1600200"/>
          </a:xfrm>
        </p:spPr>
        <p:txBody>
          <a:bodyPr/>
          <a:lstStyle/>
          <a:p>
            <a:r>
              <a:rPr lang="nl-NL" dirty="0" err="1"/>
              <a:t>Natuurinclusief</a:t>
            </a:r>
            <a:br>
              <a:rPr lang="nl-NL" dirty="0"/>
            </a:br>
            <a:endParaRPr lang="nl-NL" dirty="0"/>
          </a:p>
        </p:txBody>
      </p:sp>
      <p:sp>
        <p:nvSpPr>
          <p:cNvPr id="5" name="Tijdelijke aanduiding voor inhoud 4">
            <a:extLst>
              <a:ext uri="{FF2B5EF4-FFF2-40B4-BE49-F238E27FC236}">
                <a16:creationId xmlns:a16="http://schemas.microsoft.com/office/drawing/2014/main" id="{5D6B75D0-377F-7BA8-2B88-B1AFECD8A647}"/>
              </a:ext>
            </a:extLst>
          </p:cNvPr>
          <p:cNvSpPr>
            <a:spLocks noGrp="1"/>
          </p:cNvSpPr>
          <p:nvPr>
            <p:ph type="body" sz="half" idx="2"/>
          </p:nvPr>
        </p:nvSpPr>
        <p:spPr>
          <a:xfrm>
            <a:off x="839788" y="2057400"/>
            <a:ext cx="3932237" cy="3811588"/>
          </a:xfrm>
        </p:spPr>
        <p:txBody>
          <a:bodyPr/>
          <a:lstStyle/>
          <a:p>
            <a:pPr marL="0" indent="0" algn="just">
              <a:buNone/>
            </a:pPr>
            <a:r>
              <a:rPr lang="nl-NL" sz="1800" b="0" i="1" dirty="0" err="1">
                <a:effectLst/>
              </a:rPr>
              <a:t>Natuurinclusief</a:t>
            </a:r>
            <a:r>
              <a:rPr lang="nl-NL" sz="1800" b="0" i="1" dirty="0">
                <a:effectLst/>
              </a:rPr>
              <a:t> is een vorm van duurzaamheid waarbij zodanig gebouwd en ingericht wordt dat een gebied bijdraagt aan de lokale biodiversiteit en natuurwaarden.</a:t>
            </a:r>
          </a:p>
          <a:p>
            <a:pPr marL="0" indent="0" algn="just">
              <a:buNone/>
            </a:pPr>
            <a:endParaRPr lang="nl-NL" sz="1800" i="1" dirty="0"/>
          </a:p>
          <a:p>
            <a:pPr marL="0" indent="0" algn="just">
              <a:buNone/>
            </a:pPr>
            <a:endParaRPr lang="nl-NL" sz="1800" b="0" i="1" dirty="0">
              <a:effectLst/>
            </a:endParaRPr>
          </a:p>
          <a:p>
            <a:pPr marL="0" indent="0">
              <a:buNone/>
            </a:pPr>
            <a:endParaRPr lang="nl-NL" sz="1800" i="1" dirty="0"/>
          </a:p>
          <a:p>
            <a:pPr marL="0" indent="0">
              <a:buNone/>
            </a:pPr>
            <a:endParaRPr lang="nl-NL" dirty="0"/>
          </a:p>
        </p:txBody>
      </p:sp>
      <p:pic>
        <p:nvPicPr>
          <p:cNvPr id="1026" name="Picture 2" descr="De bronafbeelding bekijken">
            <a:extLst>
              <a:ext uri="{FF2B5EF4-FFF2-40B4-BE49-F238E27FC236}">
                <a16:creationId xmlns:a16="http://schemas.microsoft.com/office/drawing/2014/main" id="{2EB50F47-E852-A6E9-39EF-2A8F45B8EA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4115" y="987425"/>
            <a:ext cx="6130345"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3C5E562E-4E44-6109-5668-5F6EC922979E}"/>
              </a:ext>
            </a:extLst>
          </p:cNvPr>
          <p:cNvSpPr/>
          <p:nvPr/>
        </p:nvSpPr>
        <p:spPr>
          <a:xfrm>
            <a:off x="5204115" y="3429000"/>
            <a:ext cx="6464876" cy="24320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pic>
        <p:nvPicPr>
          <p:cNvPr id="7" name="Picture 2" descr="Inspiratiemagazine Natuurinclusief bouwen | Green Deal 1.000 ha nieuwe  stedelijke natuur">
            <a:extLst>
              <a:ext uri="{FF2B5EF4-FFF2-40B4-BE49-F238E27FC236}">
                <a16:creationId xmlns:a16="http://schemas.microsoft.com/office/drawing/2014/main" id="{F33FAB50-42DD-E9B5-383C-D6A7AF40D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71" y="3749040"/>
            <a:ext cx="4816805" cy="252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6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A443AE3-5AB7-9C4C-0DF3-AB533DF1851F}"/>
              </a:ext>
            </a:extLst>
          </p:cNvPr>
          <p:cNvSpPr>
            <a:spLocks noGrp="1"/>
          </p:cNvSpPr>
          <p:nvPr>
            <p:ph type="title"/>
          </p:nvPr>
        </p:nvSpPr>
        <p:spPr>
          <a:xfrm>
            <a:off x="371475" y="296863"/>
            <a:ext cx="7642971" cy="1160403"/>
          </a:xfrm>
        </p:spPr>
        <p:txBody>
          <a:bodyPr/>
          <a:lstStyle/>
          <a:p>
            <a:r>
              <a:rPr lang="nl-NL" dirty="0"/>
              <a:t>Deze periode</a:t>
            </a:r>
          </a:p>
        </p:txBody>
      </p:sp>
      <p:sp>
        <p:nvSpPr>
          <p:cNvPr id="6" name="Tijdelijke aanduiding voor inhoud 5">
            <a:extLst>
              <a:ext uri="{FF2B5EF4-FFF2-40B4-BE49-F238E27FC236}">
                <a16:creationId xmlns:a16="http://schemas.microsoft.com/office/drawing/2014/main" id="{23836889-A9DE-E8BC-BEAD-7D683164E99F}"/>
              </a:ext>
            </a:extLst>
          </p:cNvPr>
          <p:cNvSpPr>
            <a:spLocks noGrp="1"/>
          </p:cNvSpPr>
          <p:nvPr>
            <p:ph idx="1"/>
          </p:nvPr>
        </p:nvSpPr>
        <p:spPr>
          <a:xfrm>
            <a:off x="371475" y="1094282"/>
            <a:ext cx="7393430" cy="5466855"/>
          </a:xfrm>
        </p:spPr>
        <p:txBody>
          <a:bodyPr/>
          <a:lstStyle/>
          <a:p>
            <a:r>
              <a:rPr lang="nl-NL" b="0" dirty="0"/>
              <a:t>Een circulair gebiedsontwikkeling</a:t>
            </a:r>
          </a:p>
          <a:p>
            <a:r>
              <a:rPr lang="nl-NL" b="0" dirty="0"/>
              <a:t>Een circulair ontwerp</a:t>
            </a:r>
          </a:p>
          <a:p>
            <a:r>
              <a:rPr lang="nl-NL" b="0" dirty="0"/>
              <a:t>Zichtbaar duurzaam</a:t>
            </a:r>
          </a:p>
          <a:p>
            <a:r>
              <a:rPr lang="nl-NL" b="0" dirty="0"/>
              <a:t>Duurzame materialen</a:t>
            </a:r>
          </a:p>
          <a:p>
            <a:r>
              <a:rPr lang="nl-NL" b="0" dirty="0"/>
              <a:t>Biodiversiteit &amp; vergroening</a:t>
            </a:r>
          </a:p>
          <a:p>
            <a:r>
              <a:rPr lang="nl-NL" b="0" dirty="0"/>
              <a:t>Klimaat adaptief &amp; natuur inclusief </a:t>
            </a:r>
          </a:p>
          <a:p>
            <a:endParaRPr lang="nl-NL" b="0" dirty="0"/>
          </a:p>
          <a:p>
            <a:endParaRPr lang="nl-NL" b="0" dirty="0"/>
          </a:p>
        </p:txBody>
      </p:sp>
      <p:sp>
        <p:nvSpPr>
          <p:cNvPr id="8" name="Tijdelijke aanduiding voor tekst 7">
            <a:extLst>
              <a:ext uri="{FF2B5EF4-FFF2-40B4-BE49-F238E27FC236}">
                <a16:creationId xmlns:a16="http://schemas.microsoft.com/office/drawing/2014/main" id="{6DABE46D-7DDB-6201-8A41-95F77371C4E9}"/>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42071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CE9B5-B1C3-98B1-1BC0-5AA855152DF4}"/>
              </a:ext>
            </a:extLst>
          </p:cNvPr>
          <p:cNvSpPr>
            <a:spLocks noGrp="1"/>
          </p:cNvSpPr>
          <p:nvPr>
            <p:ph type="title"/>
          </p:nvPr>
        </p:nvSpPr>
        <p:spPr/>
        <p:txBody>
          <a:bodyPr/>
          <a:lstStyle/>
          <a:p>
            <a:r>
              <a:rPr lang="nl-NL" dirty="0"/>
              <a:t>De volgende onderwerpen komen niet terug in de KT</a:t>
            </a:r>
          </a:p>
        </p:txBody>
      </p:sp>
      <p:sp>
        <p:nvSpPr>
          <p:cNvPr id="4" name="Tijdelijke aanduiding voor tekst 3">
            <a:extLst>
              <a:ext uri="{FF2B5EF4-FFF2-40B4-BE49-F238E27FC236}">
                <a16:creationId xmlns:a16="http://schemas.microsoft.com/office/drawing/2014/main" id="{AA52398F-1488-CDF6-5FED-F3C022FA2637}"/>
              </a:ext>
            </a:extLst>
          </p:cNvPr>
          <p:cNvSpPr>
            <a:spLocks noGrp="1"/>
          </p:cNvSpPr>
          <p:nvPr>
            <p:ph type="body" sz="half" idx="2"/>
          </p:nvPr>
        </p:nvSpPr>
        <p:spPr/>
        <p:txBody>
          <a:bodyPr/>
          <a:lstStyle/>
          <a:p>
            <a:r>
              <a:rPr lang="nl-NL" sz="1400" dirty="0" err="1">
                <a:effectLst/>
                <a:latin typeface="Arial" panose="020B0604020202020204" pitchFamily="34" charset="0"/>
                <a:ea typeface="Calibri" panose="020F0502020204030204" pitchFamily="34" charset="0"/>
                <a:cs typeface="Times New Roman" panose="02020603050405020304" pitchFamily="18" charset="0"/>
              </a:rPr>
              <a:t>Fytoremediatie</a:t>
            </a:r>
            <a:endParaRPr lang="nl-NL" sz="1400" dirty="0">
              <a:ea typeface="Calibri" panose="020F0502020204030204" pitchFamily="34" charset="0"/>
              <a:cs typeface="Times New Roman" panose="02020603050405020304" pitchFamily="18" charset="0"/>
            </a:endParaRPr>
          </a:p>
          <a:p>
            <a:r>
              <a:rPr lang="nl-NL" sz="1400" dirty="0">
                <a:effectLst/>
                <a:latin typeface="Arial" panose="020B0604020202020204" pitchFamily="34" charset="0"/>
                <a:ea typeface="Calibri" panose="020F0502020204030204" pitchFamily="34" charset="0"/>
                <a:cs typeface="Times New Roman" panose="02020603050405020304" pitchFamily="18" charset="0"/>
              </a:rPr>
              <a:t>Composteren</a:t>
            </a:r>
          </a:p>
          <a:p>
            <a:r>
              <a:rPr lang="nl-NL" sz="1400" dirty="0">
                <a:effectLst/>
                <a:latin typeface="Arial" panose="020B0604020202020204" pitchFamily="34" charset="0"/>
                <a:ea typeface="Calibri" panose="020F0502020204030204" pitchFamily="34" charset="0"/>
                <a:cs typeface="Times New Roman" panose="02020603050405020304" pitchFamily="18" charset="0"/>
              </a:rPr>
              <a:t>De vier vragen of je circulair bezig bent</a:t>
            </a:r>
          </a:p>
          <a:p>
            <a:endParaRPr lang="nl-NL" dirty="0"/>
          </a:p>
        </p:txBody>
      </p:sp>
      <p:pic>
        <p:nvPicPr>
          <p:cNvPr id="1026" name="Picture 2" descr="Jippie | Frases de inspiracion, Frase del día, Frases inspiradoras">
            <a:extLst>
              <a:ext uri="{FF2B5EF4-FFF2-40B4-BE49-F238E27FC236}">
                <a16:creationId xmlns:a16="http://schemas.microsoft.com/office/drawing/2014/main" id="{7EEF1A31-EDAB-4708-62FB-EAD60691E8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1601" y="1435100"/>
            <a:ext cx="3638074" cy="36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a:xfrm>
            <a:off x="839788" y="531668"/>
            <a:ext cx="10138610" cy="615672"/>
          </a:xfrm>
        </p:spPr>
        <p:txBody>
          <a:bodyPr/>
          <a:lstStyle/>
          <a:p>
            <a:r>
              <a:rPr lang="nl-NL" sz="3200" dirty="0"/>
              <a:t>De circulaire economie streeft  naar waardencreatie</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7470" y="1147340"/>
            <a:ext cx="6311185" cy="4978824"/>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9">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B26E5-E765-4C7D-A47B-75C6C96B3088}"/>
              </a:ext>
            </a:extLst>
          </p:cNvPr>
          <p:cNvSpPr>
            <a:spLocks noGrp="1"/>
          </p:cNvSpPr>
          <p:nvPr>
            <p:ph type="title"/>
          </p:nvPr>
        </p:nvSpPr>
        <p:spPr>
          <a:xfrm>
            <a:off x="609600" y="150811"/>
            <a:ext cx="7122695" cy="1162050"/>
          </a:xfrm>
        </p:spPr>
        <p:txBody>
          <a:bodyPr/>
          <a:lstStyle/>
          <a:p>
            <a:r>
              <a:rPr lang="nl-NL" sz="3200" dirty="0"/>
              <a:t>Circulaire gebiedsontwikkeling</a:t>
            </a:r>
          </a:p>
        </p:txBody>
      </p:sp>
      <p:pic>
        <p:nvPicPr>
          <p:cNvPr id="1026" name="Picture 2" descr="44 miljoen subsidie voor circulaire economie – ROB Onderneemt">
            <a:extLst>
              <a:ext uri="{FF2B5EF4-FFF2-40B4-BE49-F238E27FC236}">
                <a16:creationId xmlns:a16="http://schemas.microsoft.com/office/drawing/2014/main" id="{480B7B5D-D57E-454F-8D03-4C0FAE3CB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010311" y="989012"/>
            <a:ext cx="3341901"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5F38913B-51E0-48DD-B5DD-450FCA996AF1}"/>
              </a:ext>
            </a:extLst>
          </p:cNvPr>
          <p:cNvSpPr>
            <a:spLocks noGrp="1"/>
          </p:cNvSpPr>
          <p:nvPr>
            <p:ph type="body" sz="half" idx="2"/>
          </p:nvPr>
        </p:nvSpPr>
        <p:spPr>
          <a:xfrm>
            <a:off x="839788" y="1481137"/>
            <a:ext cx="3932237" cy="4387851"/>
          </a:xfrm>
        </p:spPr>
        <p:txBody>
          <a:bodyPr/>
          <a:lstStyle/>
          <a:p>
            <a:pPr algn="just"/>
            <a:r>
              <a:rPr lang="nl-NL" sz="1800" dirty="0"/>
              <a:t>Uitdaging reststromen in kaart brengen en minimaliseren, het uitstralen van een duurzame omgeving</a:t>
            </a:r>
          </a:p>
          <a:p>
            <a:pPr algn="just"/>
            <a:endParaRPr lang="nl-NL" sz="1800" dirty="0"/>
          </a:p>
          <a:p>
            <a:pPr algn="just"/>
            <a:endParaRPr lang="nl-NL" sz="1800" dirty="0"/>
          </a:p>
          <a:p>
            <a:pPr marL="342900" indent="-342900">
              <a:buAutoNum type="arabicPeriod"/>
            </a:pPr>
            <a:r>
              <a:rPr lang="nl-NL" sz="1600" dirty="0"/>
              <a:t>Natuurlijke</a:t>
            </a:r>
          </a:p>
          <a:p>
            <a:pPr marL="342900" indent="-342900">
              <a:buAutoNum type="arabicPeriod"/>
            </a:pPr>
            <a:r>
              <a:rPr lang="nl-NL" sz="1600" dirty="0"/>
              <a:t>Intellectuele</a:t>
            </a:r>
          </a:p>
          <a:p>
            <a:pPr marL="342900" indent="-342900">
              <a:buAutoNum type="arabicPeriod"/>
            </a:pPr>
            <a:r>
              <a:rPr lang="nl-NL" sz="1600" dirty="0"/>
              <a:t>Financiële</a:t>
            </a:r>
          </a:p>
          <a:p>
            <a:pPr marL="342900" indent="-342900">
              <a:buAutoNum type="arabicPeriod"/>
            </a:pPr>
            <a:r>
              <a:rPr lang="nl-NL" sz="1600" dirty="0"/>
              <a:t>Materiele</a:t>
            </a:r>
          </a:p>
          <a:p>
            <a:pPr marL="342900" indent="-342900">
              <a:buAutoNum type="arabicPeriod"/>
            </a:pPr>
            <a:r>
              <a:rPr lang="nl-NL" sz="1600" dirty="0"/>
              <a:t>Sociaal-relationele</a:t>
            </a:r>
          </a:p>
          <a:p>
            <a:pPr marL="342900" indent="-342900">
              <a:buAutoNum type="arabicPeriod"/>
            </a:pPr>
            <a:r>
              <a:rPr lang="nl-NL" sz="1600" dirty="0"/>
              <a:t>Menselijke </a:t>
            </a:r>
          </a:p>
          <a:p>
            <a:endParaRPr lang="nl-NL" dirty="0"/>
          </a:p>
        </p:txBody>
      </p:sp>
      <p:sp>
        <p:nvSpPr>
          <p:cNvPr id="7" name="Tekstvak 6">
            <a:extLst>
              <a:ext uri="{FF2B5EF4-FFF2-40B4-BE49-F238E27FC236}">
                <a16:creationId xmlns:a16="http://schemas.microsoft.com/office/drawing/2014/main" id="{9450C9DC-0A3D-EE35-9CB9-C0D937A37F16}"/>
              </a:ext>
            </a:extLst>
          </p:cNvPr>
          <p:cNvSpPr txBox="1"/>
          <p:nvPr/>
        </p:nvSpPr>
        <p:spPr>
          <a:xfrm>
            <a:off x="4371977" y="4160828"/>
            <a:ext cx="6096000" cy="1708160"/>
          </a:xfrm>
          <a:prstGeom prst="rect">
            <a:avLst/>
          </a:prstGeom>
          <a:noFill/>
        </p:spPr>
        <p:txBody>
          <a:bodyPr wrap="square">
            <a:spAutoFit/>
          </a:bodyPr>
          <a:lstStyle/>
          <a:p>
            <a:pPr marL="0" indent="0">
              <a:spcAft>
                <a:spcPts val="600"/>
              </a:spcAft>
              <a:buNone/>
            </a:pPr>
            <a:r>
              <a:rPr lang="nl-NL" dirty="0"/>
              <a:t>Bij het “circulair” ontwikkelen moet je rekening houden met de volgende punten:</a:t>
            </a:r>
          </a:p>
          <a:p>
            <a:pPr marL="285750" indent="-285750">
              <a:spcAft>
                <a:spcPts val="600"/>
              </a:spcAft>
              <a:buFontTx/>
              <a:buChar char="-"/>
            </a:pPr>
            <a:r>
              <a:rPr lang="nl-NL" dirty="0"/>
              <a:t>Energievraag minimaliseren</a:t>
            </a:r>
          </a:p>
          <a:p>
            <a:pPr marL="285750" indent="-285750">
              <a:spcAft>
                <a:spcPts val="600"/>
              </a:spcAft>
              <a:buFontTx/>
              <a:buChar char="-"/>
            </a:pPr>
            <a:r>
              <a:rPr lang="nl-NL" dirty="0"/>
              <a:t>Systeemdenken, toekomst gericht ontwerp</a:t>
            </a:r>
          </a:p>
          <a:p>
            <a:pPr marL="285750" indent="-285750">
              <a:spcAft>
                <a:spcPts val="600"/>
              </a:spcAft>
              <a:buFontTx/>
              <a:buChar char="-"/>
            </a:pPr>
            <a:r>
              <a:rPr lang="nl-NL" dirty="0"/>
              <a:t>Toepassen van de R-strategie</a:t>
            </a:r>
          </a:p>
        </p:txBody>
      </p:sp>
    </p:spTree>
    <p:extLst>
      <p:ext uri="{BB962C8B-B14F-4D97-AF65-F5344CB8AC3E}">
        <p14:creationId xmlns:p14="http://schemas.microsoft.com/office/powerpoint/2010/main" val="40140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03C611-4F9E-3396-37FD-2749D8BB0AE3}"/>
              </a:ext>
            </a:extLst>
          </p:cNvPr>
          <p:cNvSpPr>
            <a:spLocks noGrp="1"/>
          </p:cNvSpPr>
          <p:nvPr>
            <p:ph type="title"/>
          </p:nvPr>
        </p:nvSpPr>
        <p:spPr>
          <a:xfrm>
            <a:off x="6727826" y="362202"/>
            <a:ext cx="5638799" cy="1160403"/>
          </a:xfrm>
        </p:spPr>
        <p:txBody>
          <a:bodyPr/>
          <a:lstStyle/>
          <a:p>
            <a:r>
              <a:rPr lang="en-US" dirty="0"/>
              <a:t>R-ladder</a:t>
            </a:r>
          </a:p>
        </p:txBody>
      </p:sp>
      <p:sp>
        <p:nvSpPr>
          <p:cNvPr id="13" name="Text Placeholder 2">
            <a:extLst>
              <a:ext uri="{FF2B5EF4-FFF2-40B4-BE49-F238E27FC236}">
                <a16:creationId xmlns:a16="http://schemas.microsoft.com/office/drawing/2014/main" id="{5B2D5166-C191-6798-3FB8-02C58929EC13}"/>
              </a:ext>
            </a:extLst>
          </p:cNvPr>
          <p:cNvSpPr>
            <a:spLocks noGrp="1"/>
          </p:cNvSpPr>
          <p:nvPr>
            <p:ph type="body" sz="quarter" idx="13"/>
          </p:nvPr>
        </p:nvSpPr>
        <p:spPr>
          <a:xfrm>
            <a:off x="6727826" y="1172144"/>
            <a:ext cx="5645150" cy="5038474"/>
          </a:xfrm>
        </p:spPr>
        <p:txBody>
          <a:bodyPr/>
          <a:lstStyle/>
          <a:p>
            <a:pPr marL="0" indent="0">
              <a:buNone/>
            </a:pPr>
            <a:r>
              <a:rPr lang="en-US" dirty="0"/>
              <a:t>De R-ladder geeft de mate van </a:t>
            </a:r>
            <a:r>
              <a:rPr lang="en-US" dirty="0" err="1"/>
              <a:t>circulairiteit</a:t>
            </a:r>
            <a:r>
              <a:rPr lang="en-US" dirty="0"/>
              <a:t> aan. </a:t>
            </a:r>
          </a:p>
          <a:p>
            <a:pPr marL="0" indent="0">
              <a:buNone/>
            </a:pPr>
            <a:r>
              <a:rPr lang="en-US" dirty="0"/>
              <a:t>R0 – refuse is het </a:t>
            </a:r>
            <a:r>
              <a:rPr lang="en-US" dirty="0" err="1"/>
              <a:t>meest</a:t>
            </a:r>
            <a:r>
              <a:rPr lang="en-US" dirty="0"/>
              <a:t> </a:t>
            </a:r>
            <a:r>
              <a:rPr lang="en-US" dirty="0" err="1"/>
              <a:t>circulair</a:t>
            </a:r>
            <a:r>
              <a:rPr lang="en-US" dirty="0"/>
              <a:t>, </a:t>
            </a:r>
            <a:r>
              <a:rPr lang="en-US" dirty="0" err="1"/>
              <a:t>terwijl</a:t>
            </a:r>
            <a:r>
              <a:rPr lang="en-US" dirty="0"/>
              <a:t> recover het </a:t>
            </a:r>
            <a:r>
              <a:rPr lang="en-US" dirty="0" err="1"/>
              <a:t>minst</a:t>
            </a:r>
            <a:r>
              <a:rPr lang="en-US" dirty="0"/>
              <a:t> </a:t>
            </a:r>
            <a:r>
              <a:rPr lang="en-US" dirty="0" err="1"/>
              <a:t>ciruclair</a:t>
            </a:r>
            <a:r>
              <a:rPr lang="en-US" dirty="0"/>
              <a:t> is. </a:t>
            </a:r>
          </a:p>
        </p:txBody>
      </p:sp>
      <p:pic>
        <p:nvPicPr>
          <p:cNvPr id="6" name="Picture 2" descr="Circulair inkopen - Duurzaam MBO">
            <a:extLst>
              <a:ext uri="{FF2B5EF4-FFF2-40B4-BE49-F238E27FC236}">
                <a16:creationId xmlns:a16="http://schemas.microsoft.com/office/drawing/2014/main" id="{8912F7B7-E36A-4D04-97F8-5ACDE2581562}"/>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8218" r="60"/>
          <a:stretch/>
        </p:blipFill>
        <p:spPr bwMode="auto">
          <a:xfrm>
            <a:off x="20" y="10"/>
            <a:ext cx="6603980" cy="6857990"/>
          </a:xfrm>
          <a:prstGeom prst="rect">
            <a:avLst/>
          </a:prstGeom>
          <a:noFill/>
        </p:spPr>
      </p:pic>
    </p:spTree>
    <p:extLst>
      <p:ext uri="{BB962C8B-B14F-4D97-AF65-F5344CB8AC3E}">
        <p14:creationId xmlns:p14="http://schemas.microsoft.com/office/powerpoint/2010/main" val="428206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6F551-2026-7F07-C840-B29301A5A9E8}"/>
              </a:ext>
            </a:extLst>
          </p:cNvPr>
          <p:cNvSpPr>
            <a:spLocks noGrp="1"/>
          </p:cNvSpPr>
          <p:nvPr>
            <p:ph type="title"/>
          </p:nvPr>
        </p:nvSpPr>
        <p:spPr>
          <a:xfrm>
            <a:off x="583115" y="66632"/>
            <a:ext cx="5379090" cy="890337"/>
          </a:xfrm>
        </p:spPr>
        <p:txBody>
          <a:bodyPr/>
          <a:lstStyle/>
          <a:p>
            <a:r>
              <a:rPr lang="nl-NL" sz="3200" dirty="0"/>
              <a:t>Circulair ontwerpen</a:t>
            </a:r>
          </a:p>
        </p:txBody>
      </p:sp>
      <p:pic>
        <p:nvPicPr>
          <p:cNvPr id="6" name="Tijdelijke aanduiding voor inhoud 5">
            <a:hlinkClick r:id="rId3"/>
            <a:extLst>
              <a:ext uri="{FF2B5EF4-FFF2-40B4-BE49-F238E27FC236}">
                <a16:creationId xmlns:a16="http://schemas.microsoft.com/office/drawing/2014/main" id="{143B3537-3054-36EE-55D9-05738E9310C2}"/>
              </a:ext>
            </a:extLst>
          </p:cNvPr>
          <p:cNvPicPr>
            <a:picLocks noGrp="1" noChangeAspect="1"/>
          </p:cNvPicPr>
          <p:nvPr>
            <p:ph idx="1"/>
          </p:nvPr>
        </p:nvPicPr>
        <p:blipFill rotWithShape="1">
          <a:blip r:embed="rId4"/>
          <a:srcRect l="24464" t="11801" r="64451" b="65104"/>
          <a:stretch/>
        </p:blipFill>
        <p:spPr>
          <a:xfrm>
            <a:off x="5980572" y="956969"/>
            <a:ext cx="5379090" cy="4691063"/>
          </a:xfrm>
        </p:spPr>
      </p:pic>
      <p:sp>
        <p:nvSpPr>
          <p:cNvPr id="4" name="Tijdelijke aanduiding voor tekst 3">
            <a:extLst>
              <a:ext uri="{FF2B5EF4-FFF2-40B4-BE49-F238E27FC236}">
                <a16:creationId xmlns:a16="http://schemas.microsoft.com/office/drawing/2014/main" id="{1C97F30A-542D-F233-A3CD-AC54A2C97E3D}"/>
              </a:ext>
            </a:extLst>
          </p:cNvPr>
          <p:cNvSpPr>
            <a:spLocks noGrp="1"/>
          </p:cNvSpPr>
          <p:nvPr>
            <p:ph type="body" sz="half" idx="2"/>
          </p:nvPr>
        </p:nvSpPr>
        <p:spPr>
          <a:xfrm>
            <a:off x="720043" y="956969"/>
            <a:ext cx="3932237" cy="3811588"/>
          </a:xfrm>
        </p:spPr>
        <p:txBody>
          <a:bodyPr/>
          <a:lstStyle/>
          <a:p>
            <a:r>
              <a:rPr lang="nl-NL" sz="2400" dirty="0"/>
              <a:t>Understand</a:t>
            </a:r>
            <a:br>
              <a:rPr lang="nl-NL" sz="2400" dirty="0"/>
            </a:br>
            <a:r>
              <a:rPr lang="nl-NL" i="1" dirty="0"/>
              <a:t>Weten hoe iets werkt, hoe je iets kan regenereren, onderzoeken en je afvragen hoe doet de natuur het. </a:t>
            </a:r>
          </a:p>
          <a:p>
            <a:endParaRPr lang="nl-NL" i="1" dirty="0"/>
          </a:p>
          <a:p>
            <a:r>
              <a:rPr lang="nl-NL" sz="2400" dirty="0" err="1"/>
              <a:t>Define</a:t>
            </a:r>
            <a:endParaRPr lang="nl-NL" sz="2400" dirty="0"/>
          </a:p>
          <a:p>
            <a:r>
              <a:rPr lang="nl-NL" i="1" dirty="0"/>
              <a:t>Wat wil je bereiken, welke kansen, wie heb je nodig, welk circulair model past erbij en welke waardes voeg je toe. </a:t>
            </a:r>
          </a:p>
          <a:p>
            <a:endParaRPr lang="nl-NL" sz="2400" dirty="0"/>
          </a:p>
          <a:p>
            <a:r>
              <a:rPr lang="nl-NL" sz="2400" dirty="0"/>
              <a:t>Make</a:t>
            </a:r>
          </a:p>
          <a:p>
            <a:r>
              <a:rPr lang="nl-NL" i="1" dirty="0"/>
              <a:t>Ontwerp een tekening een idee, brainstormen, problemen achterhalen, keuzes maken, wat gebruik je wel wat niet, en prototype.</a:t>
            </a:r>
          </a:p>
          <a:p>
            <a:endParaRPr lang="nl-NL" sz="2400" dirty="0"/>
          </a:p>
          <a:p>
            <a:r>
              <a:rPr lang="nl-NL" sz="2400" dirty="0"/>
              <a:t>Release</a:t>
            </a:r>
          </a:p>
          <a:p>
            <a:r>
              <a:rPr lang="nl-NL" i="1" dirty="0"/>
              <a:t>Wat wordt het plan, wat ga je leren uit het release, wie zijn je partners, je organisatie uitbreiden en blijven verbeteren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33898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C184A-BE25-CDAC-9875-6BA18E27F16C}"/>
              </a:ext>
            </a:extLst>
          </p:cNvPr>
          <p:cNvSpPr>
            <a:spLocks noGrp="1"/>
          </p:cNvSpPr>
          <p:nvPr>
            <p:ph type="title"/>
          </p:nvPr>
        </p:nvSpPr>
        <p:spPr/>
        <p:txBody>
          <a:bodyPr/>
          <a:lstStyle/>
          <a:p>
            <a:r>
              <a:rPr lang="nl-NL" dirty="0"/>
              <a:t>Het komt grofweg neer op zes verschillende ontwerp strategieën</a:t>
            </a:r>
          </a:p>
        </p:txBody>
      </p:sp>
      <p:sp>
        <p:nvSpPr>
          <p:cNvPr id="4" name="Tijdelijke aanduiding voor tekst 3">
            <a:extLst>
              <a:ext uri="{FF2B5EF4-FFF2-40B4-BE49-F238E27FC236}">
                <a16:creationId xmlns:a16="http://schemas.microsoft.com/office/drawing/2014/main" id="{50982440-FBC8-BBDC-BBF7-F4FFCCDE25A6}"/>
              </a:ext>
            </a:extLst>
          </p:cNvPr>
          <p:cNvSpPr>
            <a:spLocks noGrp="1"/>
          </p:cNvSpPr>
          <p:nvPr>
            <p:ph type="body" sz="half" idx="2"/>
          </p:nvPr>
        </p:nvSpPr>
        <p:spPr/>
        <p:txBody>
          <a:bodyPr/>
          <a:lstStyle/>
          <a:p>
            <a:endParaRPr lang="nl-NL"/>
          </a:p>
          <a:p>
            <a:r>
              <a:rPr lang="nl-NL"/>
              <a:t>Waar </a:t>
            </a:r>
            <a:r>
              <a:rPr lang="nl-NL" dirty="0"/>
              <a:t>natuurlijk verschillende ontwerp strategieën elkaar overlappen.</a:t>
            </a:r>
          </a:p>
        </p:txBody>
      </p:sp>
      <p:pic>
        <p:nvPicPr>
          <p:cNvPr id="3074" name="Picture 2">
            <a:extLst>
              <a:ext uri="{FF2B5EF4-FFF2-40B4-BE49-F238E27FC236}">
                <a16:creationId xmlns:a16="http://schemas.microsoft.com/office/drawing/2014/main" id="{27081C66-E5AB-403F-757B-416C0B7B2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3" y="777038"/>
            <a:ext cx="6815137" cy="484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2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B52BBE5F-65E3-5076-05E6-41FCA2BF8101}"/>
              </a:ext>
            </a:extLst>
          </p:cNvPr>
          <p:cNvSpPr txBox="1"/>
          <p:nvPr/>
        </p:nvSpPr>
        <p:spPr>
          <a:xfrm>
            <a:off x="306591" y="525139"/>
            <a:ext cx="3753853" cy="369332"/>
          </a:xfrm>
          <a:prstGeom prst="rect">
            <a:avLst/>
          </a:prstGeom>
          <a:noFill/>
        </p:spPr>
        <p:txBody>
          <a:bodyPr wrap="square">
            <a:spAutoFit/>
          </a:bodyPr>
          <a:lstStyle/>
          <a:p>
            <a:pPr algn="l" fontAlgn="base"/>
            <a:r>
              <a:rPr lang="nl-NL" b="1" i="0" dirty="0">
                <a:effectLst/>
              </a:rPr>
              <a:t>1. Ontwerp om te hechten</a:t>
            </a:r>
          </a:p>
        </p:txBody>
      </p:sp>
      <p:sp>
        <p:nvSpPr>
          <p:cNvPr id="9" name="Tekstvak 8">
            <a:extLst>
              <a:ext uri="{FF2B5EF4-FFF2-40B4-BE49-F238E27FC236}">
                <a16:creationId xmlns:a16="http://schemas.microsoft.com/office/drawing/2014/main" id="{D7CA82AE-8383-01B6-9A37-8161875E9B42}"/>
              </a:ext>
            </a:extLst>
          </p:cNvPr>
          <p:cNvSpPr txBox="1"/>
          <p:nvPr/>
        </p:nvSpPr>
        <p:spPr>
          <a:xfrm>
            <a:off x="306591" y="2354452"/>
            <a:ext cx="6096000" cy="369332"/>
          </a:xfrm>
          <a:prstGeom prst="rect">
            <a:avLst/>
          </a:prstGeom>
          <a:noFill/>
        </p:spPr>
        <p:txBody>
          <a:bodyPr wrap="square">
            <a:spAutoFit/>
          </a:bodyPr>
          <a:lstStyle/>
          <a:p>
            <a:pPr algn="l" fontAlgn="base"/>
            <a:r>
              <a:rPr lang="nl-NL" b="1" i="0" dirty="0">
                <a:effectLst/>
              </a:rPr>
              <a:t>2. Ontwerp voor levensduur</a:t>
            </a:r>
          </a:p>
        </p:txBody>
      </p:sp>
      <p:sp>
        <p:nvSpPr>
          <p:cNvPr id="11" name="Tekstvak 10">
            <a:extLst>
              <a:ext uri="{FF2B5EF4-FFF2-40B4-BE49-F238E27FC236}">
                <a16:creationId xmlns:a16="http://schemas.microsoft.com/office/drawing/2014/main" id="{185AF7A7-1EE7-7AB8-5F40-1D9C0CEBB62C}"/>
              </a:ext>
            </a:extLst>
          </p:cNvPr>
          <p:cNvSpPr txBox="1"/>
          <p:nvPr/>
        </p:nvSpPr>
        <p:spPr>
          <a:xfrm>
            <a:off x="260255" y="4751251"/>
            <a:ext cx="6096000" cy="369332"/>
          </a:xfrm>
          <a:prstGeom prst="rect">
            <a:avLst/>
          </a:prstGeom>
          <a:noFill/>
        </p:spPr>
        <p:txBody>
          <a:bodyPr wrap="square">
            <a:spAutoFit/>
          </a:bodyPr>
          <a:lstStyle/>
          <a:p>
            <a:pPr algn="l" fontAlgn="base"/>
            <a:r>
              <a:rPr lang="nl-NL" b="1" i="0" dirty="0">
                <a:effectLst/>
              </a:rPr>
              <a:t>3. Ontwerp voor compatibiliteit</a:t>
            </a:r>
          </a:p>
        </p:txBody>
      </p:sp>
      <p:sp>
        <p:nvSpPr>
          <p:cNvPr id="13" name="Tekstvak 12">
            <a:extLst>
              <a:ext uri="{FF2B5EF4-FFF2-40B4-BE49-F238E27FC236}">
                <a16:creationId xmlns:a16="http://schemas.microsoft.com/office/drawing/2014/main" id="{9148D5FC-00A8-802C-D2AD-B32394FE80A9}"/>
              </a:ext>
            </a:extLst>
          </p:cNvPr>
          <p:cNvSpPr txBox="1"/>
          <p:nvPr/>
        </p:nvSpPr>
        <p:spPr>
          <a:xfrm>
            <a:off x="4343145" y="525139"/>
            <a:ext cx="6096000" cy="369332"/>
          </a:xfrm>
          <a:prstGeom prst="rect">
            <a:avLst/>
          </a:prstGeom>
          <a:noFill/>
        </p:spPr>
        <p:txBody>
          <a:bodyPr wrap="square">
            <a:spAutoFit/>
          </a:bodyPr>
          <a:lstStyle/>
          <a:p>
            <a:pPr algn="l" fontAlgn="base"/>
            <a:r>
              <a:rPr lang="nl-NL" b="1" i="0" dirty="0">
                <a:effectLst/>
              </a:rPr>
              <a:t>4. Ontwerp voor onderhouds- en reparatiegemak</a:t>
            </a:r>
          </a:p>
        </p:txBody>
      </p:sp>
      <p:sp>
        <p:nvSpPr>
          <p:cNvPr id="14" name="Tekstvak 13">
            <a:extLst>
              <a:ext uri="{FF2B5EF4-FFF2-40B4-BE49-F238E27FC236}">
                <a16:creationId xmlns:a16="http://schemas.microsoft.com/office/drawing/2014/main" id="{E6B4F7D9-22C1-4B78-815F-F2D7C4E355BB}"/>
              </a:ext>
            </a:extLst>
          </p:cNvPr>
          <p:cNvSpPr txBox="1"/>
          <p:nvPr/>
        </p:nvSpPr>
        <p:spPr>
          <a:xfrm>
            <a:off x="4343145" y="2354903"/>
            <a:ext cx="6096000" cy="369332"/>
          </a:xfrm>
          <a:prstGeom prst="rect">
            <a:avLst/>
          </a:prstGeom>
          <a:noFill/>
        </p:spPr>
        <p:txBody>
          <a:bodyPr wrap="square">
            <a:spAutoFit/>
          </a:bodyPr>
          <a:lstStyle/>
          <a:p>
            <a:pPr algn="l" fontAlgn="base"/>
            <a:r>
              <a:rPr lang="nl-NL" b="1" i="0" dirty="0">
                <a:effectLst/>
              </a:rPr>
              <a:t>5. Ontwerp om up te daten</a:t>
            </a:r>
          </a:p>
        </p:txBody>
      </p:sp>
      <p:sp>
        <p:nvSpPr>
          <p:cNvPr id="16" name="Tekstvak 15">
            <a:extLst>
              <a:ext uri="{FF2B5EF4-FFF2-40B4-BE49-F238E27FC236}">
                <a16:creationId xmlns:a16="http://schemas.microsoft.com/office/drawing/2014/main" id="{282C3D15-14F3-F8C3-999F-AC75F0D5AA19}"/>
              </a:ext>
            </a:extLst>
          </p:cNvPr>
          <p:cNvSpPr txBox="1"/>
          <p:nvPr/>
        </p:nvSpPr>
        <p:spPr>
          <a:xfrm>
            <a:off x="4343145" y="4643602"/>
            <a:ext cx="6096000" cy="369332"/>
          </a:xfrm>
          <a:prstGeom prst="rect">
            <a:avLst/>
          </a:prstGeom>
          <a:noFill/>
        </p:spPr>
        <p:txBody>
          <a:bodyPr wrap="square">
            <a:spAutoFit/>
          </a:bodyPr>
          <a:lstStyle/>
          <a:p>
            <a:pPr algn="l" fontAlgn="base"/>
            <a:r>
              <a:rPr lang="nl-NL" b="1" i="0" dirty="0">
                <a:effectLst/>
              </a:rPr>
              <a:t>6. Ontwerp voor demontage en </a:t>
            </a:r>
            <a:r>
              <a:rPr lang="nl-NL" b="1" i="0" dirty="0" err="1">
                <a:effectLst/>
              </a:rPr>
              <a:t>hermontage</a:t>
            </a:r>
            <a:endParaRPr lang="nl-NL" b="1" i="0" dirty="0">
              <a:effectLst/>
            </a:endParaRPr>
          </a:p>
        </p:txBody>
      </p:sp>
      <p:pic>
        <p:nvPicPr>
          <p:cNvPr id="17" name="Picture 2" descr="Kenniscentrum Data &amp; Maatschappij – Wij bekeken dit voor jou: The Social  Dilemma">
            <a:extLst>
              <a:ext uri="{FF2B5EF4-FFF2-40B4-BE49-F238E27FC236}">
                <a16:creationId xmlns:a16="http://schemas.microsoft.com/office/drawing/2014/main" id="{502E9E5A-1BF7-7527-D8B5-891E6330C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15" y="941638"/>
            <a:ext cx="2425659" cy="13656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 MIELE WASMACHINE VOOR SLECHTS € 100,00 , 6 MAANDEN GARANTIE — Wasmachines  — Marktplaats">
            <a:extLst>
              <a:ext uri="{FF2B5EF4-FFF2-40B4-BE49-F238E27FC236}">
                <a16:creationId xmlns:a16="http://schemas.microsoft.com/office/drawing/2014/main" id="{B1D558A5-6277-0C77-79D6-A17123D5D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15" y="2757383"/>
            <a:ext cx="1441791" cy="19198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pple Product Compatibility Icons - Accessories - Apple Developer">
            <a:extLst>
              <a:ext uri="{FF2B5EF4-FFF2-40B4-BE49-F238E27FC236}">
                <a16:creationId xmlns:a16="http://schemas.microsoft.com/office/drawing/2014/main" id="{5A0A078C-9C48-F818-5AEF-9923F1D0A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15" y="5120583"/>
            <a:ext cx="2862377" cy="1626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airphone 3 - Telefoon die eerlijk durft te zijn | Fairphone">
            <a:extLst>
              <a:ext uri="{FF2B5EF4-FFF2-40B4-BE49-F238E27FC236}">
                <a16:creationId xmlns:a16="http://schemas.microsoft.com/office/drawing/2014/main" id="{CCEED85E-D968-F6D4-7C78-9CA947F3B5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545" y="899714"/>
            <a:ext cx="2029925" cy="14494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Upgrade and Customization for airsoft AEG weapons | AirsoftGuns">
            <a:extLst>
              <a:ext uri="{FF2B5EF4-FFF2-40B4-BE49-F238E27FC236}">
                <a16:creationId xmlns:a16="http://schemas.microsoft.com/office/drawing/2014/main" id="{6E46E517-43BE-C301-13A4-355F0A4A3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3643" y="2935516"/>
            <a:ext cx="1994538" cy="14959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Wat voor een model is de Swapfiets Original? – Swapfiets">
            <a:extLst>
              <a:ext uri="{FF2B5EF4-FFF2-40B4-BE49-F238E27FC236}">
                <a16:creationId xmlns:a16="http://schemas.microsoft.com/office/drawing/2014/main" id="{A9AC7664-2DA5-752B-ED92-25F4E3F3E5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0242" y="5086984"/>
            <a:ext cx="2438305" cy="162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5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9DDDF90-A8C1-376B-FECF-FD3CC41E0404}"/>
              </a:ext>
            </a:extLst>
          </p:cNvPr>
          <p:cNvSpPr>
            <a:spLocks noGrp="1"/>
          </p:cNvSpPr>
          <p:nvPr>
            <p:ph type="title"/>
          </p:nvPr>
        </p:nvSpPr>
        <p:spPr/>
        <p:txBody>
          <a:bodyPr/>
          <a:lstStyle/>
          <a:p>
            <a:r>
              <a:rPr lang="nl-NL" dirty="0"/>
              <a:t>De vraag van vandaag. </a:t>
            </a:r>
            <a:br>
              <a:rPr lang="nl-NL" dirty="0"/>
            </a:br>
            <a:r>
              <a:rPr lang="nl-NL" dirty="0"/>
              <a:t>Wat kan een belemmering zijn voor het hergebruiken van producten?</a:t>
            </a:r>
          </a:p>
        </p:txBody>
      </p:sp>
      <p:sp>
        <p:nvSpPr>
          <p:cNvPr id="6" name="Tijdelijke aanduiding voor tekst 5">
            <a:extLst>
              <a:ext uri="{FF2B5EF4-FFF2-40B4-BE49-F238E27FC236}">
                <a16:creationId xmlns:a16="http://schemas.microsoft.com/office/drawing/2014/main" id="{7C8EF322-1241-F596-4031-DFEA046A5966}"/>
              </a:ext>
            </a:extLst>
          </p:cNvPr>
          <p:cNvSpPr>
            <a:spLocks noGrp="1"/>
          </p:cNvSpPr>
          <p:nvPr>
            <p:ph type="body" sz="quarter" idx="13"/>
          </p:nvPr>
        </p:nvSpPr>
        <p:spPr>
          <a:xfrm>
            <a:off x="371475" y="2395330"/>
            <a:ext cx="11449050" cy="3734007"/>
          </a:xfrm>
        </p:spPr>
        <p:txBody>
          <a:bodyPr/>
          <a:lstStyle/>
          <a:p>
            <a:pPr marL="0" indent="0">
              <a:buNone/>
            </a:pPr>
            <a:r>
              <a:rPr lang="nl-NL" dirty="0"/>
              <a:t>Aantal voorbeelden:</a:t>
            </a:r>
          </a:p>
          <a:p>
            <a:pPr>
              <a:buFontTx/>
              <a:buChar char="-"/>
            </a:pPr>
            <a:r>
              <a:rPr lang="nl-NL" dirty="0"/>
              <a:t>Wet &amp; regelgeving</a:t>
            </a:r>
          </a:p>
          <a:p>
            <a:pPr>
              <a:buFontTx/>
              <a:buChar char="-"/>
            </a:pPr>
            <a:r>
              <a:rPr lang="nl-NL" dirty="0"/>
              <a:t>Giftige stoffen </a:t>
            </a:r>
          </a:p>
          <a:p>
            <a:pPr>
              <a:buFontTx/>
              <a:buChar char="-"/>
            </a:pPr>
            <a:r>
              <a:rPr lang="nl-NL" dirty="0"/>
              <a:t>Geen duidelijke biologische of technologische cyclus</a:t>
            </a:r>
          </a:p>
        </p:txBody>
      </p:sp>
    </p:spTree>
    <p:extLst>
      <p:ext uri="{BB962C8B-B14F-4D97-AF65-F5344CB8AC3E}">
        <p14:creationId xmlns:p14="http://schemas.microsoft.com/office/powerpoint/2010/main" val="39357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Template>
  <TotalTime>140</TotalTime>
  <Words>1795</Words>
  <Application>Microsoft Office PowerPoint</Application>
  <PresentationFormat>Breedbeeld</PresentationFormat>
  <Paragraphs>205</Paragraphs>
  <Slides>20</Slides>
  <Notes>12</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20</vt:i4>
      </vt:variant>
    </vt:vector>
  </HeadingPairs>
  <TitlesOfParts>
    <vt:vector size="31" baseType="lpstr">
      <vt:lpstr>Arial</vt:lpstr>
      <vt:lpstr>Arial Black</vt:lpstr>
      <vt:lpstr>Calibri</vt:lpstr>
      <vt:lpstr>Calibri Light</vt:lpstr>
      <vt:lpstr>Montserrat</vt:lpstr>
      <vt:lpstr>Open Sans</vt:lpstr>
      <vt:lpstr>Times New Roman</vt:lpstr>
      <vt:lpstr>verdana</vt:lpstr>
      <vt:lpstr>Wingdings</vt:lpstr>
      <vt:lpstr>Yuverta</vt:lpstr>
      <vt:lpstr>ThemaYuverta</vt:lpstr>
      <vt:lpstr>Circulaire Economie Periode 4 - herhaling </vt:lpstr>
      <vt:lpstr>Deze periode</vt:lpstr>
      <vt:lpstr>De circulaire economie streeft  naar waardencreatie</vt:lpstr>
      <vt:lpstr>Circulaire gebiedsontwikkeling</vt:lpstr>
      <vt:lpstr>R-ladder</vt:lpstr>
      <vt:lpstr>Circulair ontwerpen</vt:lpstr>
      <vt:lpstr>Het komt grofweg neer op zes verschillende ontwerp strategieën</vt:lpstr>
      <vt:lpstr>PowerPoint-presentatie</vt:lpstr>
      <vt:lpstr>De vraag van vandaag.  Wat kan een belemmering zijn voor het hergebruiken van producten?</vt:lpstr>
      <vt:lpstr>‘Greenwashing’ </vt:lpstr>
      <vt:lpstr>Duurzame materialen </vt:lpstr>
      <vt:lpstr>Biodiversiteit in de stad</vt:lpstr>
      <vt:lpstr>Toevoegen van biodiversiteit</vt:lpstr>
      <vt:lpstr>Exoten in Nederland</vt:lpstr>
      <vt:lpstr>Klimaat veranderingen</vt:lpstr>
      <vt:lpstr>Klimaatadaptatie</vt:lpstr>
      <vt:lpstr>Gevolgen klimaatverandering</vt:lpstr>
      <vt:lpstr>Vergroening</vt:lpstr>
      <vt:lpstr>Natuurinclusief </vt:lpstr>
      <vt:lpstr>De volgende onderwerpen komen niet terug in de 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Periode 4 - herhaling </dc:title>
  <dc:creator>Gerjan de Ruiter</dc:creator>
  <cp:lastModifiedBy>Gerjan de Ruiter</cp:lastModifiedBy>
  <cp:revision>1</cp:revision>
  <dcterms:created xsi:type="dcterms:W3CDTF">2022-06-29T07:48:26Z</dcterms:created>
  <dcterms:modified xsi:type="dcterms:W3CDTF">2022-06-29T10:08:29Z</dcterms:modified>
</cp:coreProperties>
</file>